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368" r:id="rId5"/>
    <p:sldId id="369" r:id="rId6"/>
    <p:sldId id="370" r:id="rId7"/>
    <p:sldId id="371" r:id="rId8"/>
    <p:sldId id="372" r:id="rId9"/>
    <p:sldId id="331" r:id="rId10"/>
    <p:sldId id="374" r:id="rId11"/>
    <p:sldId id="375" r:id="rId12"/>
    <p:sldId id="376" r:id="rId13"/>
    <p:sldId id="381" r:id="rId14"/>
    <p:sldId id="264" r:id="rId15"/>
    <p:sldId id="379" r:id="rId16"/>
    <p:sldId id="377" r:id="rId17"/>
    <p:sldId id="378" r:id="rId18"/>
    <p:sldId id="329" r:id="rId19"/>
    <p:sldId id="380" r:id="rId20"/>
    <p:sldId id="335" r:id="rId21"/>
    <p:sldId id="337" r:id="rId22"/>
    <p:sldId id="382" r:id="rId23"/>
    <p:sldId id="383" r:id="rId24"/>
    <p:sldId id="336" r:id="rId25"/>
    <p:sldId id="340" r:id="rId26"/>
    <p:sldId id="338" r:id="rId27"/>
    <p:sldId id="342" r:id="rId28"/>
    <p:sldId id="343" r:id="rId29"/>
    <p:sldId id="344" r:id="rId30"/>
    <p:sldId id="345" r:id="rId31"/>
    <p:sldId id="346" r:id="rId32"/>
    <p:sldId id="347" r:id="rId33"/>
    <p:sldId id="384" r:id="rId34"/>
  </p:sldIdLst>
  <p:sldSz cx="9144000" cy="6858000" type="screen4x3"/>
  <p:notesSz cx="6669088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41D"/>
    <a:srgbClr val="006EB7"/>
    <a:srgbClr val="2142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90AB93-D570-F31C-D739-2EB9D11FF432}" v="10" dt="2019-09-19T18:39:51.207"/>
    <p1510:client id="{3CE8CCFF-133E-9E68-12F9-3216104E197B}" v="36" dt="2019-09-04T18:59:54.938"/>
    <p1510:client id="{4366BA9E-04BC-E32E-F889-4C407B6AB54D}" v="188" dt="2019-09-04T18:52:18.524"/>
    <p1510:client id="{86DED4E5-9B8B-4495-4B29-1CEAA285AC71}" v="13" dt="2019-09-10T14:23:05.549"/>
    <p1510:client id="{950EED2D-9B1C-3E02-28D8-0424B511ABC1}" v="73" dt="2019-09-18T14:24:59.372"/>
    <p1510:client id="{A4164707-CF89-7D2D-CF82-84287675AB66}" v="95" dt="2019-09-05T07:24:14.542"/>
    <p1510:client id="{BBB48C7D-68AD-F35B-01E9-E37A8CEC95FB}" v="93" dt="2019-09-20T14:15:59.829"/>
    <p1510:client id="{C42544B5-F1DE-5740-1DC7-C7D94B4B6B5E}" v="57" dt="2019-09-04T19:44:53.281"/>
    <p1510:client id="{EE138E9C-E5A8-27EF-153C-41C384D6C526}" v="17" dt="2019-09-19T13:14:26.2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6216" autoAdjust="0"/>
  </p:normalViewPr>
  <p:slideViewPr>
    <p:cSldViewPr snapToGrid="0">
      <p:cViewPr varScale="1">
        <p:scale>
          <a:sx n="58" d="100"/>
          <a:sy n="58" d="100"/>
        </p:scale>
        <p:origin x="2170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39266-7F30-4DAA-9F28-282FFE43BE90}" type="datetimeFigureOut">
              <a:rPr lang="nl-NL" smtClean="0"/>
              <a:t>10-9-2021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066E3-2454-43E9-AF32-18CC2BB23E4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85252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372B7-BD81-43A8-9FD8-DAC8D417D1DB}" type="datetimeFigureOut">
              <a:rPr lang="nl-NL" smtClean="0"/>
              <a:t>10-9-2021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56F7B-8ACD-4423-AAB0-E36002026FE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4737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6F7B-8ACD-4423-AAB0-E36002026FE3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8090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6F7B-8ACD-4423-AAB0-E36002026FE3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6696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56F7B-8ACD-4423-AAB0-E36002026FE3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7702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6F7B-8ACD-4423-AAB0-E36002026FE3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25902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6F7B-8ACD-4423-AAB0-E36002026FE3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174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6F7B-8ACD-4423-AAB0-E36002026FE3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24175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6F7B-8ACD-4423-AAB0-E36002026FE3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75740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6F7B-8ACD-4423-AAB0-E36002026FE3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90763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6F7B-8ACD-4423-AAB0-E36002026FE3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94286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6F7B-8ACD-4423-AAB0-E36002026FE3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27953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6F7B-8ACD-4423-AAB0-E36002026FE3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0708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6F7B-8ACD-4423-AAB0-E36002026FE3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00101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6F7B-8ACD-4423-AAB0-E36002026FE3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265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6F7B-8ACD-4423-AAB0-E36002026FE3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6885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6F7B-8ACD-4423-AAB0-E36002026FE3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3243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6F7B-8ACD-4423-AAB0-E36002026FE3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0841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6F7B-8ACD-4423-AAB0-E36002026FE3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5537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56F7B-8ACD-4423-AAB0-E36002026FE3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6690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6F7B-8ACD-4423-AAB0-E36002026FE3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9500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6F7B-8ACD-4423-AAB0-E36002026FE3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6604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Diaposi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39C7E56C-0CD1-DF49-AEAE-495FCD5109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36" y="-18167"/>
            <a:ext cx="9229347" cy="690355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5884" y="2130425"/>
            <a:ext cx="8566596" cy="65050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006EB7"/>
                </a:solidFill>
              </a:defRPr>
            </a:lvl1pPr>
          </a:lstStyle>
          <a:p>
            <a:r>
              <a:rPr lang="nl-NL"/>
              <a:t>“Typ hier de titel”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23424" y="2924944"/>
            <a:ext cx="8571516" cy="10081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794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“Typ hier eventueel een ondertitel”</a:t>
            </a:r>
          </a:p>
        </p:txBody>
      </p:sp>
      <p:sp>
        <p:nvSpPr>
          <p:cNvPr id="36" name="Tijdelijke aanduiding voor datum 35"/>
          <p:cNvSpPr>
            <a:spLocks noGrp="1"/>
          </p:cNvSpPr>
          <p:nvPr>
            <p:ph type="dt" sz="half" idx="10"/>
          </p:nvPr>
        </p:nvSpPr>
        <p:spPr>
          <a:xfrm>
            <a:off x="321992" y="6459137"/>
            <a:ext cx="3817959" cy="260558"/>
          </a:xfrm>
          <a:prstGeom prst="rect">
            <a:avLst/>
          </a:prstGeom>
        </p:spPr>
        <p:txBody>
          <a:bodyPr/>
          <a:lstStyle>
            <a:lvl1pPr algn="l">
              <a:defRPr sz="1000"/>
            </a:lvl1pPr>
          </a:lstStyle>
          <a:p>
            <a:r>
              <a:rPr lang="nl-NL" b="1"/>
              <a:t>Versie 1.0 Definitief </a:t>
            </a:r>
            <a:r>
              <a:rPr lang="nl-NL"/>
              <a:t>– 27-02-2019</a:t>
            </a:r>
          </a:p>
        </p:txBody>
      </p:sp>
      <p:sp>
        <p:nvSpPr>
          <p:cNvPr id="38" name="Tijdelijke aanduiding voor dianummer 37"/>
          <p:cNvSpPr>
            <a:spLocks noGrp="1"/>
          </p:cNvSpPr>
          <p:nvPr>
            <p:ph type="sldNum" sz="quarter" idx="12"/>
          </p:nvPr>
        </p:nvSpPr>
        <p:spPr>
          <a:xfrm>
            <a:off x="8424936" y="6450509"/>
            <a:ext cx="467544" cy="2578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4236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rgbClr val="006EB7"/>
                </a:solidFill>
              </a:defRPr>
            </a:lvl1pPr>
          </a:lstStyle>
          <a:p>
            <a:r>
              <a:rPr lang="nl-NL"/>
              <a:t>“Typ hier de titel”</a:t>
            </a:r>
          </a:p>
        </p:txBody>
      </p:sp>
      <p:sp>
        <p:nvSpPr>
          <p:cNvPr id="3" name="Tijdelijke aanduiding voor tabel 2"/>
          <p:cNvSpPr>
            <a:spLocks noGrp="1"/>
          </p:cNvSpPr>
          <p:nvPr>
            <p:ph type="tbl" sz="quarter" idx="18" hasCustomPrompt="1"/>
          </p:nvPr>
        </p:nvSpPr>
        <p:spPr>
          <a:xfrm>
            <a:off x="323528" y="2060848"/>
            <a:ext cx="8496622" cy="37444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360000" tIns="180000" rIns="180000" bIns="180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1pPr>
          </a:lstStyle>
          <a:p>
            <a:r>
              <a:rPr lang="nl-NL" noProof="0"/>
              <a:t>Klik op het pictogram om een tabel toe te toevoegen aan deze slide</a:t>
            </a:r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sz="quarter" idx="19" hasCustomPrompt="1"/>
          </p:nvPr>
        </p:nvSpPr>
        <p:spPr>
          <a:xfrm>
            <a:off x="323850" y="5876925"/>
            <a:ext cx="8496622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nl-NL"/>
              <a:t>Typ hier een toelichting</a:t>
            </a:r>
          </a:p>
        </p:txBody>
      </p:sp>
      <p:sp>
        <p:nvSpPr>
          <p:cNvPr id="12" name="Tijdelijke aanduiding voor voettekst 13">
            <a:extLst>
              <a:ext uri="{FF2B5EF4-FFF2-40B4-BE49-F238E27FC236}">
                <a16:creationId xmlns:a16="http://schemas.microsoft.com/office/drawing/2014/main" id="{F71A75C5-15F4-4A4B-BE8F-848E84EE0CB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23528" y="6459137"/>
            <a:ext cx="2895600" cy="260558"/>
          </a:xfrm>
        </p:spPr>
        <p:txBody>
          <a:bodyPr/>
          <a:lstStyle>
            <a:lvl1pPr>
              <a:defRPr/>
            </a:lvl1pPr>
          </a:lstStyle>
          <a:p>
            <a:r>
              <a:rPr lang="nl-NL" b="1"/>
              <a:t>Versie 1.0 Definitief </a:t>
            </a:r>
            <a:r>
              <a:rPr lang="nl-NL"/>
              <a:t>– 27-02-19</a:t>
            </a:r>
          </a:p>
        </p:txBody>
      </p:sp>
      <p:sp>
        <p:nvSpPr>
          <p:cNvPr id="13" name="Tijdelijke aanduiding voor dianummer 14">
            <a:extLst>
              <a:ext uri="{FF2B5EF4-FFF2-40B4-BE49-F238E27FC236}">
                <a16:creationId xmlns:a16="http://schemas.microsoft.com/office/drawing/2014/main" id="{F4D264AD-8C9A-5B43-9766-0EE2A38219D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424936" y="6466382"/>
            <a:ext cx="467544" cy="257866"/>
          </a:xfrm>
        </p:spPr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4620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rgbClr val="006EB7"/>
                </a:solidFill>
              </a:defRPr>
            </a:lvl1pPr>
          </a:lstStyle>
          <a:p>
            <a:r>
              <a:rPr lang="nl-NL"/>
              <a:t>“Typ hier de titel”</a:t>
            </a:r>
          </a:p>
        </p:txBody>
      </p:sp>
      <p:sp>
        <p:nvSpPr>
          <p:cNvPr id="12" name="Tijdelijke aanduiding voor tekst 2"/>
          <p:cNvSpPr>
            <a:spLocks noGrp="1"/>
          </p:cNvSpPr>
          <p:nvPr>
            <p:ph type="body" sz="quarter" idx="19" hasCustomPrompt="1"/>
          </p:nvPr>
        </p:nvSpPr>
        <p:spPr>
          <a:xfrm>
            <a:off x="323850" y="5876925"/>
            <a:ext cx="8496622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nl-NL"/>
              <a:t>Typ hier een toelichting</a:t>
            </a:r>
          </a:p>
        </p:txBody>
      </p:sp>
      <p:sp>
        <p:nvSpPr>
          <p:cNvPr id="13" name="Tijdelijke aanduiding voor media 2"/>
          <p:cNvSpPr>
            <a:spLocks noGrp="1"/>
          </p:cNvSpPr>
          <p:nvPr>
            <p:ph type="media" sz="quarter" idx="20" hasCustomPrompt="1"/>
          </p:nvPr>
        </p:nvSpPr>
        <p:spPr>
          <a:xfrm>
            <a:off x="323850" y="2060848"/>
            <a:ext cx="8496300" cy="37446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360000" tIns="180000" rIns="180000" bIns="180000"/>
          <a:lstStyle>
            <a:lvl1pPr marL="0" indent="0" algn="l">
              <a:buNone/>
              <a:defRPr sz="1600"/>
            </a:lvl1pPr>
          </a:lstStyle>
          <a:p>
            <a:r>
              <a:rPr lang="nl-NL" noProof="0"/>
              <a:t>Klik op het pictogram om media toe te toevoegen aan deze slide</a:t>
            </a:r>
          </a:p>
        </p:txBody>
      </p:sp>
      <p:sp>
        <p:nvSpPr>
          <p:cNvPr id="9" name="Tijdelijke aanduiding voor voettekst 13">
            <a:extLst>
              <a:ext uri="{FF2B5EF4-FFF2-40B4-BE49-F238E27FC236}">
                <a16:creationId xmlns:a16="http://schemas.microsoft.com/office/drawing/2014/main" id="{624ACE91-4E08-5942-A4FF-83F7E1D0D5E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23528" y="6459137"/>
            <a:ext cx="2895600" cy="260558"/>
          </a:xfrm>
        </p:spPr>
        <p:txBody>
          <a:bodyPr/>
          <a:lstStyle>
            <a:lvl1pPr>
              <a:defRPr/>
            </a:lvl1pPr>
          </a:lstStyle>
          <a:p>
            <a:r>
              <a:rPr lang="nl-NL" b="1"/>
              <a:t>Versie 1.0 Definitief </a:t>
            </a:r>
            <a:r>
              <a:rPr lang="nl-NL"/>
              <a:t>– 27-02-19</a:t>
            </a:r>
          </a:p>
        </p:txBody>
      </p:sp>
      <p:sp>
        <p:nvSpPr>
          <p:cNvPr id="14" name="Tijdelijke aanduiding voor dianummer 14">
            <a:extLst>
              <a:ext uri="{FF2B5EF4-FFF2-40B4-BE49-F238E27FC236}">
                <a16:creationId xmlns:a16="http://schemas.microsoft.com/office/drawing/2014/main" id="{AE201035-0126-F145-9187-A8EA6E4B1C1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424936" y="6466382"/>
            <a:ext cx="467544" cy="257866"/>
          </a:xfrm>
        </p:spPr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013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2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980728"/>
            <a:ext cx="6984776" cy="74751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006EB7"/>
                </a:solidFill>
              </a:defRPr>
            </a:lvl1pPr>
          </a:lstStyle>
          <a:p>
            <a:r>
              <a:rPr lang="nl-NL"/>
              <a:t>“Typ hier de titel”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23528" y="1844824"/>
            <a:ext cx="8568952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794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“Typ hier eventueel een ondertitel”</a:t>
            </a:r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b="1"/>
              <a:t>Versie 1.0 Definitief </a:t>
            </a:r>
            <a:r>
              <a:rPr lang="nl-NL"/>
              <a:t>– 27-02-19</a:t>
            </a: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33312F7F-2925-284C-BA15-46E52B63922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788024" y="2667536"/>
            <a:ext cx="4397207" cy="3672082"/>
          </a:xfrm>
          <a:custGeom>
            <a:avLst/>
            <a:gdLst>
              <a:gd name="connsiteX0" fmla="*/ 0 w 4103688"/>
              <a:gd name="connsiteY0" fmla="*/ 0 h 3671887"/>
              <a:gd name="connsiteX1" fmla="*/ 4103688 w 4103688"/>
              <a:gd name="connsiteY1" fmla="*/ 0 h 3671887"/>
              <a:gd name="connsiteX2" fmla="*/ 4103688 w 4103688"/>
              <a:gd name="connsiteY2" fmla="*/ 3671887 h 3671887"/>
              <a:gd name="connsiteX3" fmla="*/ 0 w 4103688"/>
              <a:gd name="connsiteY3" fmla="*/ 3671887 h 3671887"/>
              <a:gd name="connsiteX4" fmla="*/ 0 w 4103688"/>
              <a:gd name="connsiteY4" fmla="*/ 0 h 3671887"/>
              <a:gd name="connsiteX0" fmla="*/ 0 w 4109332"/>
              <a:gd name="connsiteY0" fmla="*/ 1315156 h 3671887"/>
              <a:gd name="connsiteX1" fmla="*/ 4109332 w 4109332"/>
              <a:gd name="connsiteY1" fmla="*/ 0 h 3671887"/>
              <a:gd name="connsiteX2" fmla="*/ 4109332 w 4109332"/>
              <a:gd name="connsiteY2" fmla="*/ 3671887 h 3671887"/>
              <a:gd name="connsiteX3" fmla="*/ 5644 w 4109332"/>
              <a:gd name="connsiteY3" fmla="*/ 3671887 h 3671887"/>
              <a:gd name="connsiteX4" fmla="*/ 0 w 4109332"/>
              <a:gd name="connsiteY4" fmla="*/ 1315156 h 3671887"/>
              <a:gd name="connsiteX0" fmla="*/ 344314 w 4453646"/>
              <a:gd name="connsiteY0" fmla="*/ 1315156 h 3671887"/>
              <a:gd name="connsiteX1" fmla="*/ 4453646 w 4453646"/>
              <a:gd name="connsiteY1" fmla="*/ 0 h 3671887"/>
              <a:gd name="connsiteX2" fmla="*/ 4453646 w 4453646"/>
              <a:gd name="connsiteY2" fmla="*/ 3671887 h 3671887"/>
              <a:gd name="connsiteX3" fmla="*/ 349958 w 4453646"/>
              <a:gd name="connsiteY3" fmla="*/ 3671887 h 3671887"/>
              <a:gd name="connsiteX4" fmla="*/ 344314 w 4453646"/>
              <a:gd name="connsiteY4" fmla="*/ 1315156 h 3671887"/>
              <a:gd name="connsiteX0" fmla="*/ 344314 w 4453646"/>
              <a:gd name="connsiteY0" fmla="*/ 1315156 h 3671887"/>
              <a:gd name="connsiteX1" fmla="*/ 4453646 w 4453646"/>
              <a:gd name="connsiteY1" fmla="*/ 0 h 3671887"/>
              <a:gd name="connsiteX2" fmla="*/ 4453646 w 4453646"/>
              <a:gd name="connsiteY2" fmla="*/ 3671887 h 3671887"/>
              <a:gd name="connsiteX3" fmla="*/ 349958 w 4453646"/>
              <a:gd name="connsiteY3" fmla="*/ 3671887 h 3671887"/>
              <a:gd name="connsiteX4" fmla="*/ 344314 w 4453646"/>
              <a:gd name="connsiteY4" fmla="*/ 1315156 h 3671887"/>
              <a:gd name="connsiteX0" fmla="*/ 344314 w 4453646"/>
              <a:gd name="connsiteY0" fmla="*/ 1363501 h 3720232"/>
              <a:gd name="connsiteX1" fmla="*/ 4453646 w 4453646"/>
              <a:gd name="connsiteY1" fmla="*/ 48345 h 3720232"/>
              <a:gd name="connsiteX2" fmla="*/ 4453646 w 4453646"/>
              <a:gd name="connsiteY2" fmla="*/ 3720232 h 3720232"/>
              <a:gd name="connsiteX3" fmla="*/ 349958 w 4453646"/>
              <a:gd name="connsiteY3" fmla="*/ 3720232 h 3720232"/>
              <a:gd name="connsiteX4" fmla="*/ 344314 w 4453646"/>
              <a:gd name="connsiteY4" fmla="*/ 1363501 h 3720232"/>
              <a:gd name="connsiteX0" fmla="*/ 697500 w 4106921"/>
              <a:gd name="connsiteY0" fmla="*/ 1342622 h 3727575"/>
              <a:gd name="connsiteX1" fmla="*/ 4106921 w 4106921"/>
              <a:gd name="connsiteY1" fmla="*/ 55688 h 3727575"/>
              <a:gd name="connsiteX2" fmla="*/ 4106921 w 4106921"/>
              <a:gd name="connsiteY2" fmla="*/ 3727575 h 3727575"/>
              <a:gd name="connsiteX3" fmla="*/ 3233 w 4106921"/>
              <a:gd name="connsiteY3" fmla="*/ 3727575 h 3727575"/>
              <a:gd name="connsiteX4" fmla="*/ 697500 w 4106921"/>
              <a:gd name="connsiteY4" fmla="*/ 1342622 h 3727575"/>
              <a:gd name="connsiteX0" fmla="*/ 697500 w 4106921"/>
              <a:gd name="connsiteY0" fmla="*/ 1287129 h 3672082"/>
              <a:gd name="connsiteX1" fmla="*/ 4106921 w 4106921"/>
              <a:gd name="connsiteY1" fmla="*/ 195 h 3672082"/>
              <a:gd name="connsiteX2" fmla="*/ 4106921 w 4106921"/>
              <a:gd name="connsiteY2" fmla="*/ 3672082 h 3672082"/>
              <a:gd name="connsiteX3" fmla="*/ 3233 w 4106921"/>
              <a:gd name="connsiteY3" fmla="*/ 3672082 h 3672082"/>
              <a:gd name="connsiteX4" fmla="*/ 697500 w 4106921"/>
              <a:gd name="connsiteY4" fmla="*/ 1287129 h 3672082"/>
              <a:gd name="connsiteX0" fmla="*/ 987791 w 4397212"/>
              <a:gd name="connsiteY0" fmla="*/ 1287129 h 3672082"/>
              <a:gd name="connsiteX1" fmla="*/ 4397212 w 4397212"/>
              <a:gd name="connsiteY1" fmla="*/ 195 h 3672082"/>
              <a:gd name="connsiteX2" fmla="*/ 4397212 w 4397212"/>
              <a:gd name="connsiteY2" fmla="*/ 3672082 h 3672082"/>
              <a:gd name="connsiteX3" fmla="*/ 12 w 4397212"/>
              <a:gd name="connsiteY3" fmla="*/ 3672082 h 3672082"/>
              <a:gd name="connsiteX4" fmla="*/ 987791 w 4397212"/>
              <a:gd name="connsiteY4" fmla="*/ 1287129 h 3672082"/>
              <a:gd name="connsiteX0" fmla="*/ 987786 w 4397207"/>
              <a:gd name="connsiteY0" fmla="*/ 1287129 h 3672082"/>
              <a:gd name="connsiteX1" fmla="*/ 4397207 w 4397207"/>
              <a:gd name="connsiteY1" fmla="*/ 195 h 3672082"/>
              <a:gd name="connsiteX2" fmla="*/ 4397207 w 4397207"/>
              <a:gd name="connsiteY2" fmla="*/ 3672082 h 3672082"/>
              <a:gd name="connsiteX3" fmla="*/ 7 w 4397207"/>
              <a:gd name="connsiteY3" fmla="*/ 3672082 h 3672082"/>
              <a:gd name="connsiteX4" fmla="*/ 987786 w 4397207"/>
              <a:gd name="connsiteY4" fmla="*/ 1287129 h 3672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7207" h="3672082">
                <a:moveTo>
                  <a:pt x="987786" y="1287129"/>
                </a:moveTo>
                <a:cubicBezTo>
                  <a:pt x="1956808" y="199632"/>
                  <a:pt x="3320941" y="-7331"/>
                  <a:pt x="4397207" y="195"/>
                </a:cubicBezTo>
                <a:lnTo>
                  <a:pt x="4397207" y="3672082"/>
                </a:lnTo>
                <a:lnTo>
                  <a:pt x="7" y="3672082"/>
                </a:lnTo>
                <a:cubicBezTo>
                  <a:pt x="-1874" y="2886505"/>
                  <a:pt x="397001" y="1971106"/>
                  <a:pt x="987786" y="128712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lIns="180000" tIns="180000" rIns="180000" bIns="180000"/>
          <a:lstStyle>
            <a:lvl1pPr marL="0" indent="0" algn="r">
              <a:buNone/>
              <a:defRPr sz="1600"/>
            </a:lvl1pPr>
          </a:lstStyle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r>
              <a:rPr lang="nl-NL"/>
              <a:t>Klik op het pictogram om </a:t>
            </a:r>
            <a:br>
              <a:rPr lang="nl-NL"/>
            </a:br>
            <a:r>
              <a:rPr lang="nl-NL"/>
              <a:t>een afbeelding toe te </a:t>
            </a:r>
            <a:br>
              <a:rPr lang="nl-NL"/>
            </a:br>
            <a:r>
              <a:rPr lang="nl-NL"/>
              <a:t>voegen aan deze slide</a:t>
            </a:r>
          </a:p>
        </p:txBody>
      </p:sp>
    </p:spTree>
    <p:extLst>
      <p:ext uri="{BB962C8B-B14F-4D97-AF65-F5344CB8AC3E}">
        <p14:creationId xmlns:p14="http://schemas.microsoft.com/office/powerpoint/2010/main" val="1275705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met 2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980728"/>
            <a:ext cx="6984776" cy="74751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006EB7"/>
                </a:solidFill>
              </a:defRPr>
            </a:lvl1pPr>
          </a:lstStyle>
          <a:p>
            <a:r>
              <a:rPr lang="nl-NL"/>
              <a:t>“Typ hier de titel”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23528" y="1844824"/>
            <a:ext cx="8568952" cy="6480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794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“Typ hier eventueel een ondertitel”</a:t>
            </a:r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b="1"/>
              <a:t>Versie 1.0 Definitief </a:t>
            </a:r>
            <a:r>
              <a:rPr lang="nl-NL"/>
              <a:t>– 27-02-19</a:t>
            </a: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10D6F52B-CC13-4644-A906-1AF5CAE2C72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62707" y="2605578"/>
            <a:ext cx="9269413" cy="372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540000" tIns="180000" rIns="180000" bIns="180000"/>
          <a:lstStyle>
            <a:lvl1pPr marL="0" indent="0" algn="l">
              <a:buNone/>
              <a:defRPr sz="1600"/>
            </a:lvl1pPr>
          </a:lstStyle>
          <a:p>
            <a:r>
              <a:rPr lang="nl-NL"/>
              <a:t>Klik op het pictogram om een afbeelding toe te voegen aan deze slide</a:t>
            </a:r>
          </a:p>
        </p:txBody>
      </p:sp>
    </p:spTree>
    <p:extLst>
      <p:ext uri="{BB962C8B-B14F-4D97-AF65-F5344CB8AC3E}">
        <p14:creationId xmlns:p14="http://schemas.microsoft.com/office/powerpoint/2010/main" val="2974105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rgbClr val="006EB7"/>
                </a:solidFill>
              </a:defRPr>
            </a:lvl1pPr>
          </a:lstStyle>
          <a:p>
            <a:r>
              <a:rPr lang="nl-NL"/>
              <a:t>“Typ hier de titel”</a:t>
            </a:r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b="1"/>
              <a:t>Versie 1.0 Definitief </a:t>
            </a:r>
            <a:r>
              <a:rPr lang="nl-NL"/>
              <a:t>– 27-02-19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tekst 2"/>
          <p:cNvSpPr>
            <a:spLocks noGrp="1"/>
          </p:cNvSpPr>
          <p:nvPr>
            <p:ph type="body" sz="quarter" idx="19" hasCustomPrompt="1"/>
          </p:nvPr>
        </p:nvSpPr>
        <p:spPr>
          <a:xfrm>
            <a:off x="323528" y="1628775"/>
            <a:ext cx="8496622" cy="4464050"/>
          </a:xfrm>
          <a:prstGeom prst="rect">
            <a:avLst/>
          </a:prstGeom>
        </p:spPr>
        <p:txBody>
          <a:bodyPr/>
          <a:lstStyle>
            <a:lvl1pPr>
              <a:buClr>
                <a:srgbClr val="21428D"/>
              </a:buClr>
              <a:defRPr sz="2200"/>
            </a:lvl1pPr>
            <a:lvl2pPr>
              <a:buClr>
                <a:schemeClr val="accent2"/>
              </a:buClr>
              <a:defRPr sz="2200"/>
            </a:lvl2pPr>
            <a:lvl3pPr>
              <a:buClr>
                <a:schemeClr val="accent5"/>
              </a:buClr>
              <a:defRPr sz="2200"/>
            </a:lvl3pPr>
            <a:lvl4pPr>
              <a:buClr>
                <a:schemeClr val="accent3"/>
              </a:buClr>
              <a:defRPr sz="2200"/>
            </a:lvl4pPr>
            <a:lvl5pPr>
              <a:buClr>
                <a:srgbClr val="21428D"/>
              </a:buClr>
              <a:defRPr sz="2200"/>
            </a:lvl5pPr>
          </a:lstStyle>
          <a:p>
            <a:pPr lvl="0"/>
            <a:r>
              <a:rPr lang="nl-NL"/>
              <a:t>Klik om de modelstijlen te bewerken 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888935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olommen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rgbClr val="006EB7"/>
                </a:solidFill>
              </a:defRPr>
            </a:lvl1pPr>
          </a:lstStyle>
          <a:p>
            <a:r>
              <a:rPr lang="nl-NL"/>
              <a:t>“Typ hier de titel”</a:t>
            </a:r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b="1"/>
              <a:t>Versie 1.0 Definitief </a:t>
            </a:r>
            <a:r>
              <a:rPr lang="nl-NL"/>
              <a:t>– 27-02-19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sz="quarter" idx="18"/>
          </p:nvPr>
        </p:nvSpPr>
        <p:spPr>
          <a:xfrm>
            <a:off x="323851" y="1628775"/>
            <a:ext cx="4032126" cy="4464050"/>
          </a:xfrm>
          <a:prstGeom prst="rect">
            <a:avLst/>
          </a:prstGeom>
        </p:spPr>
        <p:txBody>
          <a:bodyPr/>
          <a:lstStyle>
            <a:lvl1pPr>
              <a:buClr>
                <a:srgbClr val="21428D"/>
              </a:buClr>
              <a:defRPr sz="2200"/>
            </a:lvl1pPr>
            <a:lvl2pPr>
              <a:buClr>
                <a:schemeClr val="accent2"/>
              </a:buClr>
              <a:defRPr sz="2200"/>
            </a:lvl2pPr>
            <a:lvl3pPr>
              <a:buClr>
                <a:schemeClr val="accent5"/>
              </a:buClr>
              <a:defRPr sz="2200"/>
            </a:lvl3pPr>
            <a:lvl4pPr>
              <a:buClr>
                <a:schemeClr val="accent3"/>
              </a:buClr>
              <a:defRPr sz="2200"/>
            </a:lvl4pPr>
            <a:lvl5pPr>
              <a:buClr>
                <a:srgbClr val="21428D"/>
              </a:buClr>
              <a:defRPr sz="22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1" name="Tijdelijke aanduiding voor tekst 2"/>
          <p:cNvSpPr>
            <a:spLocks noGrp="1"/>
          </p:cNvSpPr>
          <p:nvPr>
            <p:ph type="body" sz="quarter" idx="19"/>
          </p:nvPr>
        </p:nvSpPr>
        <p:spPr>
          <a:xfrm>
            <a:off x="4716016" y="1628775"/>
            <a:ext cx="4104134" cy="4464050"/>
          </a:xfrm>
          <a:prstGeom prst="rect">
            <a:avLst/>
          </a:prstGeom>
        </p:spPr>
        <p:txBody>
          <a:bodyPr/>
          <a:lstStyle>
            <a:lvl1pPr>
              <a:buClr>
                <a:srgbClr val="21428D"/>
              </a:buClr>
              <a:defRPr sz="2200"/>
            </a:lvl1pPr>
            <a:lvl2pPr>
              <a:buClr>
                <a:schemeClr val="accent2"/>
              </a:buClr>
              <a:defRPr sz="2200"/>
            </a:lvl2pPr>
            <a:lvl3pPr>
              <a:buClr>
                <a:schemeClr val="accent5"/>
              </a:buClr>
              <a:defRPr sz="2200"/>
            </a:lvl3pPr>
            <a:lvl4pPr>
              <a:buClr>
                <a:schemeClr val="accent3"/>
              </a:buClr>
              <a:defRPr sz="2200"/>
            </a:lvl4pPr>
            <a:lvl5pPr>
              <a:buClr>
                <a:srgbClr val="21428D"/>
              </a:buClr>
              <a:defRPr sz="22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59937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kolom met 2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rgbClr val="006EB7"/>
                </a:solidFill>
              </a:defRPr>
            </a:lvl1pPr>
          </a:lstStyle>
          <a:p>
            <a:r>
              <a:rPr lang="nl-NL"/>
              <a:t>“Typ hier de titel”</a:t>
            </a:r>
          </a:p>
        </p:txBody>
      </p:sp>
      <p:sp>
        <p:nvSpPr>
          <p:cNvPr id="17" name="Picture Placeholder 21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5580112" y="4112825"/>
            <a:ext cx="3240359" cy="1980000"/>
          </a:xfrm>
          <a:custGeom>
            <a:avLst/>
            <a:gdLst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37282 w 4514850"/>
              <a:gd name="connsiteY5" fmla="*/ 3616096 h 3616096"/>
              <a:gd name="connsiteX6" fmla="*/ 0 w 4514850"/>
              <a:gd name="connsiteY6" fmla="*/ 3578814 h 3616096"/>
              <a:gd name="connsiteX7" fmla="*/ 0 w 4514850"/>
              <a:gd name="connsiteY7" fmla="*/ 0 h 3616096"/>
              <a:gd name="connsiteX8" fmla="*/ 0 w 4514850"/>
              <a:gd name="connsiteY8" fmla="*/ 0 h 3616096"/>
              <a:gd name="connsiteX0" fmla="*/ 0 w 4514850"/>
              <a:gd name="connsiteY0" fmla="*/ 0 h 3624107"/>
              <a:gd name="connsiteX1" fmla="*/ 4514850 w 4514850"/>
              <a:gd name="connsiteY1" fmla="*/ 0 h 3624107"/>
              <a:gd name="connsiteX2" fmla="*/ 4514850 w 4514850"/>
              <a:gd name="connsiteY2" fmla="*/ 0 h 3624107"/>
              <a:gd name="connsiteX3" fmla="*/ 4514850 w 4514850"/>
              <a:gd name="connsiteY3" fmla="*/ 3578814 h 3624107"/>
              <a:gd name="connsiteX4" fmla="*/ 4477568 w 4514850"/>
              <a:gd name="connsiteY4" fmla="*/ 3616096 h 3624107"/>
              <a:gd name="connsiteX5" fmla="*/ 37282 w 4514850"/>
              <a:gd name="connsiteY5" fmla="*/ 3616096 h 3624107"/>
              <a:gd name="connsiteX6" fmla="*/ 0 w 4514850"/>
              <a:gd name="connsiteY6" fmla="*/ 3614533 h 3624107"/>
              <a:gd name="connsiteX7" fmla="*/ 0 w 4514850"/>
              <a:gd name="connsiteY7" fmla="*/ 0 h 3624107"/>
              <a:gd name="connsiteX8" fmla="*/ 0 w 4514850"/>
              <a:gd name="connsiteY8" fmla="*/ 0 h 3624107"/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0 w 4514850"/>
              <a:gd name="connsiteY5" fmla="*/ 3614533 h 3616096"/>
              <a:gd name="connsiteX6" fmla="*/ 0 w 4514850"/>
              <a:gd name="connsiteY6" fmla="*/ 0 h 3616096"/>
              <a:gd name="connsiteX7" fmla="*/ 0 w 4514850"/>
              <a:gd name="connsiteY7" fmla="*/ 0 h 361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4850" h="3616096">
                <a:moveTo>
                  <a:pt x="0" y="0"/>
                </a:moveTo>
                <a:lnTo>
                  <a:pt x="4514850" y="0"/>
                </a:lnTo>
                <a:lnTo>
                  <a:pt x="4514850" y="0"/>
                </a:lnTo>
                <a:lnTo>
                  <a:pt x="4514850" y="3578814"/>
                </a:lnTo>
                <a:cubicBezTo>
                  <a:pt x="4514850" y="3599404"/>
                  <a:pt x="4498158" y="3616096"/>
                  <a:pt x="4477568" y="3616096"/>
                </a:cubicBezTo>
                <a:lnTo>
                  <a:pt x="0" y="361453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D8D6D7"/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 noProof="0"/>
              <a:t>Klik op het pictogram om een afbeelding toe te toevoegen aan deze slide</a:t>
            </a:r>
          </a:p>
        </p:txBody>
      </p:sp>
      <p:sp>
        <p:nvSpPr>
          <p:cNvPr id="18" name="Picture Placeholder 21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580112" y="2060848"/>
            <a:ext cx="3240359" cy="1980000"/>
          </a:xfrm>
          <a:custGeom>
            <a:avLst/>
            <a:gdLst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37282 w 4514850"/>
              <a:gd name="connsiteY5" fmla="*/ 3616096 h 3616096"/>
              <a:gd name="connsiteX6" fmla="*/ 0 w 4514850"/>
              <a:gd name="connsiteY6" fmla="*/ 3578814 h 3616096"/>
              <a:gd name="connsiteX7" fmla="*/ 0 w 4514850"/>
              <a:gd name="connsiteY7" fmla="*/ 0 h 3616096"/>
              <a:gd name="connsiteX8" fmla="*/ 0 w 4514850"/>
              <a:gd name="connsiteY8" fmla="*/ 0 h 3616096"/>
              <a:gd name="connsiteX0" fmla="*/ 0 w 4514850"/>
              <a:gd name="connsiteY0" fmla="*/ 0 h 3624107"/>
              <a:gd name="connsiteX1" fmla="*/ 4514850 w 4514850"/>
              <a:gd name="connsiteY1" fmla="*/ 0 h 3624107"/>
              <a:gd name="connsiteX2" fmla="*/ 4514850 w 4514850"/>
              <a:gd name="connsiteY2" fmla="*/ 0 h 3624107"/>
              <a:gd name="connsiteX3" fmla="*/ 4514850 w 4514850"/>
              <a:gd name="connsiteY3" fmla="*/ 3578814 h 3624107"/>
              <a:gd name="connsiteX4" fmla="*/ 4477568 w 4514850"/>
              <a:gd name="connsiteY4" fmla="*/ 3616096 h 3624107"/>
              <a:gd name="connsiteX5" fmla="*/ 37282 w 4514850"/>
              <a:gd name="connsiteY5" fmla="*/ 3616096 h 3624107"/>
              <a:gd name="connsiteX6" fmla="*/ 0 w 4514850"/>
              <a:gd name="connsiteY6" fmla="*/ 3614533 h 3624107"/>
              <a:gd name="connsiteX7" fmla="*/ 0 w 4514850"/>
              <a:gd name="connsiteY7" fmla="*/ 0 h 3624107"/>
              <a:gd name="connsiteX8" fmla="*/ 0 w 4514850"/>
              <a:gd name="connsiteY8" fmla="*/ 0 h 3624107"/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0 w 4514850"/>
              <a:gd name="connsiteY5" fmla="*/ 3614533 h 3616096"/>
              <a:gd name="connsiteX6" fmla="*/ 0 w 4514850"/>
              <a:gd name="connsiteY6" fmla="*/ 0 h 3616096"/>
              <a:gd name="connsiteX7" fmla="*/ 0 w 4514850"/>
              <a:gd name="connsiteY7" fmla="*/ 0 h 361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4850" h="3616096">
                <a:moveTo>
                  <a:pt x="0" y="0"/>
                </a:moveTo>
                <a:lnTo>
                  <a:pt x="4514850" y="0"/>
                </a:lnTo>
                <a:lnTo>
                  <a:pt x="4514850" y="0"/>
                </a:lnTo>
                <a:lnTo>
                  <a:pt x="4514850" y="3578814"/>
                </a:lnTo>
                <a:cubicBezTo>
                  <a:pt x="4514850" y="3599404"/>
                  <a:pt x="4498158" y="3616096"/>
                  <a:pt x="4477568" y="3616096"/>
                </a:cubicBezTo>
                <a:lnTo>
                  <a:pt x="0" y="361453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D8D6D7"/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 noProof="0"/>
              <a:t>Klik op het pictogram om een afbeelding toe te toevoegen aan deze slide</a:t>
            </a:r>
          </a:p>
        </p:txBody>
      </p:sp>
      <p:sp>
        <p:nvSpPr>
          <p:cNvPr id="12" name="Tijdelijke aanduiding voor tekst 2"/>
          <p:cNvSpPr>
            <a:spLocks noGrp="1"/>
          </p:cNvSpPr>
          <p:nvPr>
            <p:ph type="body" sz="quarter" idx="18"/>
          </p:nvPr>
        </p:nvSpPr>
        <p:spPr>
          <a:xfrm>
            <a:off x="323850" y="1628775"/>
            <a:ext cx="4968875" cy="4464050"/>
          </a:xfrm>
          <a:prstGeom prst="rect">
            <a:avLst/>
          </a:prstGeom>
        </p:spPr>
        <p:txBody>
          <a:bodyPr/>
          <a:lstStyle>
            <a:lvl1pPr>
              <a:buClr>
                <a:srgbClr val="21428D"/>
              </a:buClr>
              <a:defRPr sz="2200"/>
            </a:lvl1pPr>
            <a:lvl2pPr>
              <a:buClr>
                <a:schemeClr val="accent2"/>
              </a:buClr>
              <a:defRPr sz="2200"/>
            </a:lvl2pPr>
            <a:lvl3pPr>
              <a:buClr>
                <a:schemeClr val="accent5"/>
              </a:buClr>
              <a:defRPr sz="2200"/>
            </a:lvl3pPr>
            <a:lvl4pPr>
              <a:buClr>
                <a:schemeClr val="accent3"/>
              </a:buClr>
              <a:defRPr sz="2200"/>
            </a:lvl4pPr>
            <a:lvl5pPr>
              <a:buClr>
                <a:srgbClr val="21428D"/>
              </a:buClr>
              <a:defRPr sz="22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jdelijke aanduiding voor voettekst 13">
            <a:extLst>
              <a:ext uri="{FF2B5EF4-FFF2-40B4-BE49-F238E27FC236}">
                <a16:creationId xmlns:a16="http://schemas.microsoft.com/office/drawing/2014/main" id="{55FD5129-131A-834A-A2CA-629AFCFA44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23528" y="6459137"/>
            <a:ext cx="2895600" cy="260558"/>
          </a:xfrm>
        </p:spPr>
        <p:txBody>
          <a:bodyPr/>
          <a:lstStyle>
            <a:lvl1pPr>
              <a:defRPr/>
            </a:lvl1pPr>
          </a:lstStyle>
          <a:p>
            <a:r>
              <a:rPr lang="nl-NL" b="1"/>
              <a:t>Versie 1.0 Definitief </a:t>
            </a:r>
            <a:r>
              <a:rPr lang="nl-NL"/>
              <a:t>– 27-02-19</a:t>
            </a:r>
          </a:p>
        </p:txBody>
      </p:sp>
      <p:sp>
        <p:nvSpPr>
          <p:cNvPr id="13" name="Tijdelijke aanduiding voor dianummer 14">
            <a:extLst>
              <a:ext uri="{FF2B5EF4-FFF2-40B4-BE49-F238E27FC236}">
                <a16:creationId xmlns:a16="http://schemas.microsoft.com/office/drawing/2014/main" id="{E24209F1-313D-C04E-9BD6-9F064BBA16A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424936" y="6466382"/>
            <a:ext cx="467544" cy="257866"/>
          </a:xfrm>
        </p:spPr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7952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kolom met 1 staand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rgbClr val="006EB7"/>
                </a:solidFill>
              </a:defRPr>
            </a:lvl1pPr>
          </a:lstStyle>
          <a:p>
            <a:r>
              <a:rPr lang="nl-NL"/>
              <a:t>“Typ hier de titel”</a:t>
            </a:r>
          </a:p>
        </p:txBody>
      </p:sp>
      <p:sp>
        <p:nvSpPr>
          <p:cNvPr id="18" name="Picture Placeholder 21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580112" y="2060848"/>
            <a:ext cx="3240359" cy="4032448"/>
          </a:xfrm>
          <a:custGeom>
            <a:avLst/>
            <a:gdLst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37282 w 4514850"/>
              <a:gd name="connsiteY5" fmla="*/ 3616096 h 3616096"/>
              <a:gd name="connsiteX6" fmla="*/ 0 w 4514850"/>
              <a:gd name="connsiteY6" fmla="*/ 3578814 h 3616096"/>
              <a:gd name="connsiteX7" fmla="*/ 0 w 4514850"/>
              <a:gd name="connsiteY7" fmla="*/ 0 h 3616096"/>
              <a:gd name="connsiteX8" fmla="*/ 0 w 4514850"/>
              <a:gd name="connsiteY8" fmla="*/ 0 h 3616096"/>
              <a:gd name="connsiteX0" fmla="*/ 0 w 4514850"/>
              <a:gd name="connsiteY0" fmla="*/ 0 h 3624107"/>
              <a:gd name="connsiteX1" fmla="*/ 4514850 w 4514850"/>
              <a:gd name="connsiteY1" fmla="*/ 0 h 3624107"/>
              <a:gd name="connsiteX2" fmla="*/ 4514850 w 4514850"/>
              <a:gd name="connsiteY2" fmla="*/ 0 h 3624107"/>
              <a:gd name="connsiteX3" fmla="*/ 4514850 w 4514850"/>
              <a:gd name="connsiteY3" fmla="*/ 3578814 h 3624107"/>
              <a:gd name="connsiteX4" fmla="*/ 4477568 w 4514850"/>
              <a:gd name="connsiteY4" fmla="*/ 3616096 h 3624107"/>
              <a:gd name="connsiteX5" fmla="*/ 37282 w 4514850"/>
              <a:gd name="connsiteY5" fmla="*/ 3616096 h 3624107"/>
              <a:gd name="connsiteX6" fmla="*/ 0 w 4514850"/>
              <a:gd name="connsiteY6" fmla="*/ 3614533 h 3624107"/>
              <a:gd name="connsiteX7" fmla="*/ 0 w 4514850"/>
              <a:gd name="connsiteY7" fmla="*/ 0 h 3624107"/>
              <a:gd name="connsiteX8" fmla="*/ 0 w 4514850"/>
              <a:gd name="connsiteY8" fmla="*/ 0 h 3624107"/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0 w 4514850"/>
              <a:gd name="connsiteY5" fmla="*/ 3614533 h 3616096"/>
              <a:gd name="connsiteX6" fmla="*/ 0 w 4514850"/>
              <a:gd name="connsiteY6" fmla="*/ 0 h 3616096"/>
              <a:gd name="connsiteX7" fmla="*/ 0 w 4514850"/>
              <a:gd name="connsiteY7" fmla="*/ 0 h 361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4850" h="3616096">
                <a:moveTo>
                  <a:pt x="0" y="0"/>
                </a:moveTo>
                <a:lnTo>
                  <a:pt x="4514850" y="0"/>
                </a:lnTo>
                <a:lnTo>
                  <a:pt x="4514850" y="0"/>
                </a:lnTo>
                <a:lnTo>
                  <a:pt x="4514850" y="3578814"/>
                </a:lnTo>
                <a:cubicBezTo>
                  <a:pt x="4514850" y="3599404"/>
                  <a:pt x="4498158" y="3616096"/>
                  <a:pt x="4477568" y="3616096"/>
                </a:cubicBezTo>
                <a:lnTo>
                  <a:pt x="0" y="361453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D8D6D7"/>
          </a:solidFill>
        </p:spPr>
        <p:txBody>
          <a:bodyPr wrap="square" lIns="180000" tIns="180000" rIns="180000" bIns="1800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nl-NL" noProof="0"/>
              <a:t>Klik op het pictogram om een afbeelding toe te toevoegen aan deze slide</a:t>
            </a:r>
          </a:p>
        </p:txBody>
      </p:sp>
      <p:sp>
        <p:nvSpPr>
          <p:cNvPr id="12" name="Tijdelijke aanduiding voor tekst 2"/>
          <p:cNvSpPr>
            <a:spLocks noGrp="1"/>
          </p:cNvSpPr>
          <p:nvPr>
            <p:ph type="body" sz="quarter" idx="18"/>
          </p:nvPr>
        </p:nvSpPr>
        <p:spPr>
          <a:xfrm>
            <a:off x="323850" y="1628775"/>
            <a:ext cx="4968875" cy="4464050"/>
          </a:xfrm>
          <a:prstGeom prst="rect">
            <a:avLst/>
          </a:prstGeom>
        </p:spPr>
        <p:txBody>
          <a:bodyPr/>
          <a:lstStyle>
            <a:lvl1pPr>
              <a:buClr>
                <a:srgbClr val="21428D"/>
              </a:buClr>
              <a:defRPr sz="2200"/>
            </a:lvl1pPr>
            <a:lvl2pPr>
              <a:buClr>
                <a:schemeClr val="accent2"/>
              </a:buClr>
              <a:defRPr sz="2200"/>
            </a:lvl2pPr>
            <a:lvl3pPr>
              <a:buClr>
                <a:schemeClr val="accent5"/>
              </a:buClr>
              <a:defRPr sz="2200"/>
            </a:lvl3pPr>
            <a:lvl4pPr>
              <a:buClr>
                <a:schemeClr val="accent3"/>
              </a:buClr>
              <a:defRPr sz="2200"/>
            </a:lvl4pPr>
            <a:lvl5pPr>
              <a:buClr>
                <a:srgbClr val="21428D"/>
              </a:buClr>
              <a:defRPr sz="22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jdelijke aanduiding voor voettekst 13">
            <a:extLst>
              <a:ext uri="{FF2B5EF4-FFF2-40B4-BE49-F238E27FC236}">
                <a16:creationId xmlns:a16="http://schemas.microsoft.com/office/drawing/2014/main" id="{B35D9CF3-2F3F-9644-B485-58131DD2578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23528" y="6459137"/>
            <a:ext cx="2895600" cy="260558"/>
          </a:xfrm>
        </p:spPr>
        <p:txBody>
          <a:bodyPr/>
          <a:lstStyle>
            <a:lvl1pPr>
              <a:defRPr/>
            </a:lvl1pPr>
          </a:lstStyle>
          <a:p>
            <a:r>
              <a:rPr lang="nl-NL" b="1"/>
              <a:t>Versie 1.0 Definitief </a:t>
            </a:r>
            <a:r>
              <a:rPr lang="nl-NL"/>
              <a:t>– 27-02-19</a:t>
            </a:r>
          </a:p>
        </p:txBody>
      </p:sp>
      <p:sp>
        <p:nvSpPr>
          <p:cNvPr id="13" name="Tijdelijke aanduiding voor dianummer 14">
            <a:extLst>
              <a:ext uri="{FF2B5EF4-FFF2-40B4-BE49-F238E27FC236}">
                <a16:creationId xmlns:a16="http://schemas.microsoft.com/office/drawing/2014/main" id="{FB2977B4-8FDC-034B-963F-3B2D2951544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424936" y="6466382"/>
            <a:ext cx="467544" cy="257866"/>
          </a:xfrm>
        </p:spPr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4453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1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rgbClr val="006EB7"/>
                </a:solidFill>
              </a:defRPr>
            </a:lvl1pPr>
          </a:lstStyle>
          <a:p>
            <a:r>
              <a:rPr lang="nl-NL"/>
              <a:t>“Typ hier de titel”</a:t>
            </a:r>
          </a:p>
        </p:txBody>
      </p:sp>
      <p:sp>
        <p:nvSpPr>
          <p:cNvPr id="18" name="Picture Placeholder 21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323528" y="2060848"/>
            <a:ext cx="8496943" cy="3744416"/>
          </a:xfrm>
          <a:prstGeom prst="rect">
            <a:avLst/>
          </a:prstGeom>
          <a:solidFill>
            <a:srgbClr val="D8D6D7"/>
          </a:solidFill>
        </p:spPr>
        <p:txBody>
          <a:bodyPr wrap="square" lIns="360000" tIns="180000" rIns="180000" bIns="180000">
            <a:noAutofit/>
          </a:bodyPr>
          <a:lstStyle>
            <a:lvl1pPr marL="0" indent="0" algn="l">
              <a:buNone/>
              <a:defRPr sz="1600"/>
            </a:lvl1pPr>
          </a:lstStyle>
          <a:p>
            <a:r>
              <a:rPr lang="nl-NL" noProof="0"/>
              <a:t>Klik op het pictogram om een afbeelding toe te toevoegen aan deze slide</a:t>
            </a:r>
          </a:p>
        </p:txBody>
      </p:sp>
      <p:sp>
        <p:nvSpPr>
          <p:cNvPr id="12" name="Tijdelijke aanduiding voor tekst 2"/>
          <p:cNvSpPr>
            <a:spLocks noGrp="1"/>
          </p:cNvSpPr>
          <p:nvPr>
            <p:ph type="body" sz="quarter" idx="19" hasCustomPrompt="1"/>
          </p:nvPr>
        </p:nvSpPr>
        <p:spPr>
          <a:xfrm>
            <a:off x="323850" y="5876925"/>
            <a:ext cx="8496622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nl-NL"/>
              <a:t>Typ hier een toelichting</a:t>
            </a:r>
          </a:p>
        </p:txBody>
      </p:sp>
      <p:sp>
        <p:nvSpPr>
          <p:cNvPr id="9" name="Tijdelijke aanduiding voor voettekst 13">
            <a:extLst>
              <a:ext uri="{FF2B5EF4-FFF2-40B4-BE49-F238E27FC236}">
                <a16:creationId xmlns:a16="http://schemas.microsoft.com/office/drawing/2014/main" id="{A8D91B79-DDA0-384E-82C1-DAB3C507F94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23528" y="6459137"/>
            <a:ext cx="2895600" cy="260558"/>
          </a:xfrm>
        </p:spPr>
        <p:txBody>
          <a:bodyPr/>
          <a:lstStyle>
            <a:lvl1pPr>
              <a:defRPr/>
            </a:lvl1pPr>
          </a:lstStyle>
          <a:p>
            <a:r>
              <a:rPr lang="nl-NL" b="1"/>
              <a:t>Versie 1.0 Definitief </a:t>
            </a:r>
            <a:r>
              <a:rPr lang="nl-NL"/>
              <a:t>– 27-02-19</a:t>
            </a:r>
          </a:p>
        </p:txBody>
      </p:sp>
      <p:sp>
        <p:nvSpPr>
          <p:cNvPr id="13" name="Tijdelijke aanduiding voor dianummer 14">
            <a:extLst>
              <a:ext uri="{FF2B5EF4-FFF2-40B4-BE49-F238E27FC236}">
                <a16:creationId xmlns:a16="http://schemas.microsoft.com/office/drawing/2014/main" id="{9A2F703C-C978-6443-B95E-E624C08A3DB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424936" y="6466382"/>
            <a:ext cx="467544" cy="257866"/>
          </a:xfrm>
        </p:spPr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7030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1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323528" y="780110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400" b="1">
                <a:solidFill>
                  <a:srgbClr val="006EB7"/>
                </a:solidFill>
              </a:defRPr>
            </a:lvl1pPr>
          </a:lstStyle>
          <a:p>
            <a:r>
              <a:rPr lang="nl-NL"/>
              <a:t>“Typ hier de titel”</a:t>
            </a:r>
          </a:p>
        </p:txBody>
      </p:sp>
      <p:sp>
        <p:nvSpPr>
          <p:cNvPr id="18" name="Picture Placeholder 21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323528" y="2060848"/>
            <a:ext cx="4104455" cy="3744416"/>
          </a:xfrm>
          <a:custGeom>
            <a:avLst/>
            <a:gdLst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37282 w 4514850"/>
              <a:gd name="connsiteY5" fmla="*/ 3616096 h 3616096"/>
              <a:gd name="connsiteX6" fmla="*/ 0 w 4514850"/>
              <a:gd name="connsiteY6" fmla="*/ 3578814 h 3616096"/>
              <a:gd name="connsiteX7" fmla="*/ 0 w 4514850"/>
              <a:gd name="connsiteY7" fmla="*/ 0 h 3616096"/>
              <a:gd name="connsiteX8" fmla="*/ 0 w 4514850"/>
              <a:gd name="connsiteY8" fmla="*/ 0 h 3616096"/>
              <a:gd name="connsiteX0" fmla="*/ 0 w 4514850"/>
              <a:gd name="connsiteY0" fmla="*/ 0 h 3624107"/>
              <a:gd name="connsiteX1" fmla="*/ 4514850 w 4514850"/>
              <a:gd name="connsiteY1" fmla="*/ 0 h 3624107"/>
              <a:gd name="connsiteX2" fmla="*/ 4514850 w 4514850"/>
              <a:gd name="connsiteY2" fmla="*/ 0 h 3624107"/>
              <a:gd name="connsiteX3" fmla="*/ 4514850 w 4514850"/>
              <a:gd name="connsiteY3" fmla="*/ 3578814 h 3624107"/>
              <a:gd name="connsiteX4" fmla="*/ 4477568 w 4514850"/>
              <a:gd name="connsiteY4" fmla="*/ 3616096 h 3624107"/>
              <a:gd name="connsiteX5" fmla="*/ 37282 w 4514850"/>
              <a:gd name="connsiteY5" fmla="*/ 3616096 h 3624107"/>
              <a:gd name="connsiteX6" fmla="*/ 0 w 4514850"/>
              <a:gd name="connsiteY6" fmla="*/ 3614533 h 3624107"/>
              <a:gd name="connsiteX7" fmla="*/ 0 w 4514850"/>
              <a:gd name="connsiteY7" fmla="*/ 0 h 3624107"/>
              <a:gd name="connsiteX8" fmla="*/ 0 w 4514850"/>
              <a:gd name="connsiteY8" fmla="*/ 0 h 3624107"/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0 w 4514850"/>
              <a:gd name="connsiteY5" fmla="*/ 3614533 h 3616096"/>
              <a:gd name="connsiteX6" fmla="*/ 0 w 4514850"/>
              <a:gd name="connsiteY6" fmla="*/ 0 h 3616096"/>
              <a:gd name="connsiteX7" fmla="*/ 0 w 4514850"/>
              <a:gd name="connsiteY7" fmla="*/ 0 h 361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4850" h="3616096">
                <a:moveTo>
                  <a:pt x="0" y="0"/>
                </a:moveTo>
                <a:lnTo>
                  <a:pt x="4514850" y="0"/>
                </a:lnTo>
                <a:lnTo>
                  <a:pt x="4514850" y="0"/>
                </a:lnTo>
                <a:lnTo>
                  <a:pt x="4514850" y="3578814"/>
                </a:lnTo>
                <a:cubicBezTo>
                  <a:pt x="4514850" y="3599404"/>
                  <a:pt x="4498158" y="3616096"/>
                  <a:pt x="4477568" y="3616096"/>
                </a:cubicBezTo>
                <a:lnTo>
                  <a:pt x="0" y="361453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D8D6D7"/>
          </a:solidFill>
        </p:spPr>
        <p:txBody>
          <a:bodyPr wrap="square" lIns="180000" tIns="180000" rIns="180000" bIns="180000">
            <a:noAutofit/>
          </a:bodyPr>
          <a:lstStyle>
            <a:lvl1pPr marL="0" indent="0" algn="l">
              <a:buNone/>
              <a:defRPr sz="1600"/>
            </a:lvl1pPr>
          </a:lstStyle>
          <a:p>
            <a:r>
              <a:rPr lang="nl-NL" noProof="0"/>
              <a:t>Klik op het pictogram om een afbeelding toe te toevoegen aan deze slide</a:t>
            </a:r>
          </a:p>
        </p:txBody>
      </p:sp>
      <p:sp>
        <p:nvSpPr>
          <p:cNvPr id="7" name="Picture Placeholder 21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716016" y="2060848"/>
            <a:ext cx="4104456" cy="3744416"/>
          </a:xfrm>
          <a:custGeom>
            <a:avLst/>
            <a:gdLst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37282 w 4514850"/>
              <a:gd name="connsiteY5" fmla="*/ 3616096 h 3616096"/>
              <a:gd name="connsiteX6" fmla="*/ 0 w 4514850"/>
              <a:gd name="connsiteY6" fmla="*/ 3578814 h 3616096"/>
              <a:gd name="connsiteX7" fmla="*/ 0 w 4514850"/>
              <a:gd name="connsiteY7" fmla="*/ 0 h 3616096"/>
              <a:gd name="connsiteX8" fmla="*/ 0 w 4514850"/>
              <a:gd name="connsiteY8" fmla="*/ 0 h 3616096"/>
              <a:gd name="connsiteX0" fmla="*/ 0 w 4514850"/>
              <a:gd name="connsiteY0" fmla="*/ 0 h 3624107"/>
              <a:gd name="connsiteX1" fmla="*/ 4514850 w 4514850"/>
              <a:gd name="connsiteY1" fmla="*/ 0 h 3624107"/>
              <a:gd name="connsiteX2" fmla="*/ 4514850 w 4514850"/>
              <a:gd name="connsiteY2" fmla="*/ 0 h 3624107"/>
              <a:gd name="connsiteX3" fmla="*/ 4514850 w 4514850"/>
              <a:gd name="connsiteY3" fmla="*/ 3578814 h 3624107"/>
              <a:gd name="connsiteX4" fmla="*/ 4477568 w 4514850"/>
              <a:gd name="connsiteY4" fmla="*/ 3616096 h 3624107"/>
              <a:gd name="connsiteX5" fmla="*/ 37282 w 4514850"/>
              <a:gd name="connsiteY5" fmla="*/ 3616096 h 3624107"/>
              <a:gd name="connsiteX6" fmla="*/ 0 w 4514850"/>
              <a:gd name="connsiteY6" fmla="*/ 3614533 h 3624107"/>
              <a:gd name="connsiteX7" fmla="*/ 0 w 4514850"/>
              <a:gd name="connsiteY7" fmla="*/ 0 h 3624107"/>
              <a:gd name="connsiteX8" fmla="*/ 0 w 4514850"/>
              <a:gd name="connsiteY8" fmla="*/ 0 h 3624107"/>
              <a:gd name="connsiteX0" fmla="*/ 0 w 4514850"/>
              <a:gd name="connsiteY0" fmla="*/ 0 h 3616096"/>
              <a:gd name="connsiteX1" fmla="*/ 4514850 w 4514850"/>
              <a:gd name="connsiteY1" fmla="*/ 0 h 3616096"/>
              <a:gd name="connsiteX2" fmla="*/ 4514850 w 4514850"/>
              <a:gd name="connsiteY2" fmla="*/ 0 h 3616096"/>
              <a:gd name="connsiteX3" fmla="*/ 4514850 w 4514850"/>
              <a:gd name="connsiteY3" fmla="*/ 3578814 h 3616096"/>
              <a:gd name="connsiteX4" fmla="*/ 4477568 w 4514850"/>
              <a:gd name="connsiteY4" fmla="*/ 3616096 h 3616096"/>
              <a:gd name="connsiteX5" fmla="*/ 0 w 4514850"/>
              <a:gd name="connsiteY5" fmla="*/ 3614533 h 3616096"/>
              <a:gd name="connsiteX6" fmla="*/ 0 w 4514850"/>
              <a:gd name="connsiteY6" fmla="*/ 0 h 3616096"/>
              <a:gd name="connsiteX7" fmla="*/ 0 w 4514850"/>
              <a:gd name="connsiteY7" fmla="*/ 0 h 361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4850" h="3616096">
                <a:moveTo>
                  <a:pt x="0" y="0"/>
                </a:moveTo>
                <a:lnTo>
                  <a:pt x="4514850" y="0"/>
                </a:lnTo>
                <a:lnTo>
                  <a:pt x="4514850" y="0"/>
                </a:lnTo>
                <a:lnTo>
                  <a:pt x="4514850" y="3578814"/>
                </a:lnTo>
                <a:cubicBezTo>
                  <a:pt x="4514850" y="3599404"/>
                  <a:pt x="4498158" y="3616096"/>
                  <a:pt x="4477568" y="3616096"/>
                </a:cubicBezTo>
                <a:lnTo>
                  <a:pt x="0" y="361453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D8D6D7"/>
          </a:solidFill>
        </p:spPr>
        <p:txBody>
          <a:bodyPr wrap="square" lIns="180000" tIns="180000" rIns="180000" bIns="180000">
            <a:noAutofit/>
          </a:bodyPr>
          <a:lstStyle>
            <a:lvl1pPr marL="0" indent="0" algn="l">
              <a:buNone/>
              <a:defRPr sz="1600"/>
            </a:lvl1pPr>
          </a:lstStyle>
          <a:p>
            <a:r>
              <a:rPr lang="nl-NL" noProof="0"/>
              <a:t>Klik op het pictogram om een afbeelding toe te toevoegen aan deze slide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9" hasCustomPrompt="1"/>
          </p:nvPr>
        </p:nvSpPr>
        <p:spPr>
          <a:xfrm>
            <a:off x="323850" y="5876925"/>
            <a:ext cx="4103688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nl-NL"/>
              <a:t>Typ hier een toelichting</a:t>
            </a:r>
          </a:p>
        </p:txBody>
      </p:sp>
      <p:sp>
        <p:nvSpPr>
          <p:cNvPr id="12" name="Tijdelijke aanduiding voor tekst 2"/>
          <p:cNvSpPr>
            <a:spLocks noGrp="1"/>
          </p:cNvSpPr>
          <p:nvPr>
            <p:ph type="body" sz="quarter" idx="20" hasCustomPrompt="1"/>
          </p:nvPr>
        </p:nvSpPr>
        <p:spPr>
          <a:xfrm>
            <a:off x="4716016" y="5877272"/>
            <a:ext cx="4103688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nl-NL"/>
              <a:t>Typ hier een toelichting</a:t>
            </a:r>
          </a:p>
        </p:txBody>
      </p:sp>
      <p:sp>
        <p:nvSpPr>
          <p:cNvPr id="13" name="Tijdelijke aanduiding voor voettekst 13">
            <a:extLst>
              <a:ext uri="{FF2B5EF4-FFF2-40B4-BE49-F238E27FC236}">
                <a16:creationId xmlns:a16="http://schemas.microsoft.com/office/drawing/2014/main" id="{897BE20F-70CA-444F-B788-A4E9C09FAC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23528" y="6459137"/>
            <a:ext cx="2895600" cy="260558"/>
          </a:xfrm>
        </p:spPr>
        <p:txBody>
          <a:bodyPr/>
          <a:lstStyle>
            <a:lvl1pPr>
              <a:defRPr/>
            </a:lvl1pPr>
          </a:lstStyle>
          <a:p>
            <a:r>
              <a:rPr lang="nl-NL" b="1"/>
              <a:t>Versie 1.0 Definitief </a:t>
            </a:r>
            <a:r>
              <a:rPr lang="nl-NL"/>
              <a:t>– 27-02-19</a:t>
            </a:r>
          </a:p>
        </p:txBody>
      </p:sp>
      <p:sp>
        <p:nvSpPr>
          <p:cNvPr id="14" name="Tijdelijke aanduiding voor dianummer 14">
            <a:extLst>
              <a:ext uri="{FF2B5EF4-FFF2-40B4-BE49-F238E27FC236}">
                <a16:creationId xmlns:a16="http://schemas.microsoft.com/office/drawing/2014/main" id="{2276BCA3-FABA-3C43-A97A-58AEC9ACB16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424936" y="6466382"/>
            <a:ext cx="467544" cy="257866"/>
          </a:xfrm>
        </p:spPr>
        <p:txBody>
          <a:bodyPr/>
          <a:lstStyle/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8101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3FDD78CC-DA9E-7A4B-BD1D-911162FE8CF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35" y="-18167"/>
            <a:ext cx="9229347" cy="6903551"/>
          </a:xfrm>
          <a:prstGeom prst="rect">
            <a:avLst/>
          </a:prstGeom>
        </p:spPr>
      </p:pic>
      <p:sp>
        <p:nvSpPr>
          <p:cNvPr id="16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23528" y="6459137"/>
            <a:ext cx="2895600" cy="260558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nl-NL" b="1"/>
              <a:t>Versie 1.0 Definitief </a:t>
            </a:r>
            <a:r>
              <a:rPr lang="nl-NL"/>
              <a:t>– 27-02-19</a:t>
            </a:r>
          </a:p>
        </p:txBody>
      </p:sp>
      <p:sp>
        <p:nvSpPr>
          <p:cNvPr id="1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424936" y="6466382"/>
            <a:ext cx="467544" cy="257866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A8AA7EC8-FE29-421D-A88B-370786849ECC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2288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71" r:id="rId3"/>
    <p:sldLayoutId id="2147483660" r:id="rId4"/>
    <p:sldLayoutId id="2147483664" r:id="rId5"/>
    <p:sldLayoutId id="2147483665" r:id="rId6"/>
    <p:sldLayoutId id="2147483666" r:id="rId7"/>
    <p:sldLayoutId id="2147483667" r:id="rId8"/>
    <p:sldLayoutId id="2147483669" r:id="rId9"/>
    <p:sldLayoutId id="2147483668" r:id="rId10"/>
    <p:sldLayoutId id="2147483670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png"/><Relationship Id="rId5" Type="http://schemas.openxmlformats.org/officeDocument/2006/relationships/hyperlink" Target="http://www.examenblad.nl/" TargetMode="External"/><Relationship Id="rId4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.png"/><Relationship Id="rId5" Type="http://schemas.openxmlformats.org/officeDocument/2006/relationships/hyperlink" Target="https://www.rijksoverheid.nl/onderwerpen/eindexamens/vmbo" TargetMode="External"/><Relationship Id="rId4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5.png"/><Relationship Id="rId4" Type="http://schemas.openxmlformats.org/officeDocument/2006/relationships/hyperlink" Target="https://www.rijksoverheid.nl/onderwerpen/eindexamens/vmbo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5.png"/><Relationship Id="rId4" Type="http://schemas.openxmlformats.org/officeDocument/2006/relationships/hyperlink" Target="https://www.rijksoverheid.nl/onderwerpen/eindexamens/vmbo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9.png"/><Relationship Id="rId5" Type="http://schemas.openxmlformats.org/officeDocument/2006/relationships/hyperlink" Target="mailto:culenreef@ubboemius.nl" TargetMode="External"/><Relationship Id="rId4" Type="http://schemas.openxmlformats.org/officeDocument/2006/relationships/notesSlide" Target="../notesSlides/notesSlide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Informatie </a:t>
            </a:r>
            <a:r>
              <a:rPr lang="nl-NL" dirty="0" smtClean="0"/>
              <a:t>klas 4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Ubbo Emmius Winschoten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</a:t>
            </a:fld>
            <a:endParaRPr lang="nl-NL"/>
          </a:p>
        </p:txBody>
      </p:sp>
      <p:pic>
        <p:nvPicPr>
          <p:cNvPr id="6" name="Tijdelijke aanduiding voor afbeelding 5"/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9" b="8249"/>
          <a:stretch>
            <a:fillRect/>
          </a:stretch>
        </p:blipFill>
        <p:spPr/>
      </p:pic>
      <p:sp>
        <p:nvSpPr>
          <p:cNvPr id="8" name="Tekstvak 7"/>
          <p:cNvSpPr txBox="1"/>
          <p:nvPr/>
        </p:nvSpPr>
        <p:spPr>
          <a:xfrm>
            <a:off x="230538" y="4832844"/>
            <a:ext cx="3737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solidFill>
                  <a:schemeClr val="tx2">
                    <a:lumMod val="50000"/>
                  </a:schemeClr>
                </a:solidFill>
              </a:rPr>
              <a:t>Deze presentatie bestaat uit een PowerPoint, inclusief gesproken teksten. Deze kunt u beluisteren door op het pictogram van de luidspreker te klikken.</a:t>
            </a:r>
            <a:endParaRPr lang="nl-NL" sz="12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00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VMBO klas 4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10</a:t>
            </a:fld>
            <a:endParaRPr lang="nl-NL"/>
          </a:p>
        </p:txBody>
      </p:sp>
      <p:pic>
        <p:nvPicPr>
          <p:cNvPr id="7" name="Tijdelijke aanduiding voor afbeelding 6"/>
          <p:cNvPicPr>
            <a:picLocks noGrp="1" noChangeAspect="1"/>
          </p:cNvPicPr>
          <p:nvPr>
            <p:ph type="pic" sz="quarter" idx="1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0" r="22400"/>
          <a:stretch>
            <a:fillRect/>
          </a:stretch>
        </p:blipFill>
        <p:spPr/>
      </p:pic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20641" y="10554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9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768387"/>
            <a:ext cx="6984776" cy="632666"/>
          </a:xfrm>
        </p:spPr>
        <p:txBody>
          <a:bodyPr>
            <a:noAutofit/>
          </a:bodyPr>
          <a:lstStyle/>
          <a:p>
            <a:pPr algn="ctr"/>
            <a:r>
              <a:rPr lang="nl-NL" sz="3100" dirty="0"/>
              <a:t>Het examenreglement van Ubbo Emmius</a:t>
            </a:r>
            <a:br>
              <a:rPr lang="nl-NL" sz="3100" dirty="0"/>
            </a:br>
            <a:r>
              <a:rPr lang="nl-NL" sz="3100" dirty="0"/>
              <a:t/>
            </a:r>
            <a:br>
              <a:rPr lang="nl-NL" sz="3100" dirty="0"/>
            </a:br>
            <a:endParaRPr lang="nl-NL" sz="3100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11</a:t>
            </a:fld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9"/>
          </p:nvPr>
        </p:nvSpPr>
        <p:spPr>
          <a:xfrm>
            <a:off x="323528" y="2132855"/>
            <a:ext cx="8640960" cy="3959969"/>
          </a:xfrm>
        </p:spPr>
        <p:txBody>
          <a:bodyPr/>
          <a:lstStyle/>
          <a:p>
            <a:r>
              <a:rPr lang="nl-NL" altLang="nl-NL" dirty="0" smtClean="0"/>
              <a:t>Eigenlijk </a:t>
            </a:r>
            <a:r>
              <a:rPr lang="nl-NL" altLang="nl-NL" dirty="0"/>
              <a:t>is er het hele jaar examen.</a:t>
            </a:r>
          </a:p>
          <a:p>
            <a:r>
              <a:rPr lang="nl-NL" altLang="nl-NL" dirty="0"/>
              <a:t>Alle regels, ook de strenge regels tegen fraude en bedrog, gelden al vanaf het begin van het </a:t>
            </a:r>
            <a:r>
              <a:rPr lang="nl-NL" altLang="nl-NL" dirty="0" smtClean="0"/>
              <a:t>schoolexamen!</a:t>
            </a:r>
          </a:p>
          <a:p>
            <a:r>
              <a:rPr lang="nl-NL" altLang="nl-NL" dirty="0" smtClean="0"/>
              <a:t>Het examenreglement vmbo is te vinden op de website van het Ubbo Emmius.</a:t>
            </a:r>
            <a:endParaRPr lang="nl-NL" altLang="nl-NL" dirty="0"/>
          </a:p>
          <a:p>
            <a:pPr marL="0" indent="0">
              <a:buNone/>
            </a:pPr>
            <a:r>
              <a:rPr lang="nl-NL" altLang="nl-NL" dirty="0"/>
              <a:t/>
            </a:r>
            <a:br>
              <a:rPr lang="nl-NL" altLang="nl-NL" dirty="0"/>
            </a:br>
            <a:endParaRPr lang="nl-NL" dirty="0"/>
          </a:p>
        </p:txBody>
      </p:sp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84956" y="13441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18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altLang="nl-NL" sz="3600" dirty="0">
                <a:solidFill>
                  <a:srgbClr val="21428D"/>
                </a:solidFill>
              </a:rPr>
              <a:t>Programma van Toetsing </a:t>
            </a:r>
            <a:br>
              <a:rPr lang="nl-NL" altLang="nl-NL" sz="3600" dirty="0">
                <a:solidFill>
                  <a:srgbClr val="21428D"/>
                </a:solidFill>
              </a:rPr>
            </a:br>
            <a:r>
              <a:rPr lang="nl-NL" altLang="nl-NL" sz="3600" dirty="0">
                <a:solidFill>
                  <a:srgbClr val="21428D"/>
                </a:solidFill>
              </a:rPr>
              <a:t>en Afsluiting = PTA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12</a:t>
            </a:fld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9"/>
          </p:nvPr>
        </p:nvSpPr>
        <p:spPr>
          <a:xfrm>
            <a:off x="323528" y="2110901"/>
            <a:ext cx="8496622" cy="424457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nl-NL" altLang="nl-NL" sz="2000" dirty="0" smtClean="0"/>
              <a:t>Schriftelijke toetsen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altLang="nl-NL" sz="2000" dirty="0" smtClean="0"/>
              <a:t>Mondelinge toetsen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altLang="nl-NL" sz="2000" dirty="0" smtClean="0"/>
              <a:t>(Praktijk)opdrachten</a:t>
            </a:r>
            <a:endParaRPr lang="nl-NL" altLang="nl-NL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nl-NL" altLang="nl-NL" sz="2000" dirty="0"/>
              <a:t>Handelingsdelen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altLang="nl-NL" sz="2000" dirty="0"/>
              <a:t>Buitenschools leren</a:t>
            </a:r>
          </a:p>
          <a:p>
            <a:pPr marL="0" indent="0">
              <a:buNone/>
            </a:pPr>
            <a:endParaRPr lang="nl-NL" altLang="nl-NL" sz="2400" dirty="0"/>
          </a:p>
          <a:p>
            <a:pPr marL="0" indent="0">
              <a:buNone/>
            </a:pPr>
            <a:r>
              <a:rPr lang="nl-NL" altLang="nl-NL" sz="2000" dirty="0"/>
              <a:t>Let op: alle </a:t>
            </a:r>
            <a:r>
              <a:rPr lang="nl-NL" altLang="nl-NL" sz="2000" dirty="0" smtClean="0"/>
              <a:t>onderdelen </a:t>
            </a:r>
            <a:r>
              <a:rPr lang="nl-NL" altLang="nl-NL" sz="2000" dirty="0"/>
              <a:t>uit het PTA moeten voor het einde </a:t>
            </a:r>
            <a:r>
              <a:rPr lang="nl-NL" altLang="nl-NL" sz="2000" dirty="0" smtClean="0"/>
              <a:t>van de derde periode </a:t>
            </a:r>
            <a:r>
              <a:rPr lang="nl-NL" altLang="nl-NL" sz="2000" dirty="0"/>
              <a:t>zijn </a:t>
            </a:r>
            <a:r>
              <a:rPr lang="nl-NL" altLang="nl-NL" sz="2000" dirty="0" smtClean="0"/>
              <a:t>afgerond om deel te mogen nemen aan het centraal examen! Voor de beroepsgerichte vakken D&amp;P en Z&amp;W is dit zelfs al half maart. Wij vragen u als ouders mee te kijken in Magister om zodoende op de hoogte te blijven van de voortgang van uw zoon/dochter. </a:t>
            </a:r>
            <a:endParaRPr lang="nl-NL" altLang="nl-NL" sz="2000" dirty="0"/>
          </a:p>
          <a:p>
            <a:pPr>
              <a:buFont typeface="Wingdings" panose="05000000000000000000" pitchFamily="2" charset="2"/>
              <a:buChar char="§"/>
            </a:pPr>
            <a:endParaRPr lang="nl-NL" altLang="nl-NL" sz="2400" dirty="0"/>
          </a:p>
          <a:p>
            <a:endParaRPr lang="nl-NL" dirty="0"/>
          </a:p>
        </p:txBody>
      </p:sp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86170" y="8527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18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altLang="nl-NL" dirty="0" smtClean="0">
                <a:solidFill>
                  <a:srgbClr val="21428D"/>
                </a:solidFill>
              </a:rPr>
              <a:t>Ziekmelden bij PTA-toets 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13</a:t>
            </a:fld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nl-NL" altLang="nl-NL" sz="2400" dirty="0">
                <a:latin typeface="+mj-lt"/>
              </a:rPr>
              <a:t>Telefonisch, </a:t>
            </a:r>
            <a:r>
              <a:rPr lang="nl-NL" altLang="nl-NL" sz="2400" dirty="0" smtClean="0">
                <a:latin typeface="+mj-lt"/>
              </a:rPr>
              <a:t>ruim </a:t>
            </a:r>
            <a:r>
              <a:rPr lang="nl-NL" altLang="nl-NL" sz="2400" dirty="0">
                <a:latin typeface="+mj-lt"/>
              </a:rPr>
              <a:t>voordat de toets </a:t>
            </a:r>
            <a:r>
              <a:rPr lang="nl-NL" altLang="nl-NL" sz="2400" dirty="0" smtClean="0">
                <a:latin typeface="+mj-lt"/>
              </a:rPr>
              <a:t>begint.</a:t>
            </a:r>
            <a:endParaRPr lang="nl-NL" altLang="nl-NL" sz="2400" dirty="0">
              <a:latin typeface="+mj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nl-NL" altLang="nl-NL" sz="2400" dirty="0">
                <a:latin typeface="+mj-lt"/>
              </a:rPr>
              <a:t>Bij ziekmelding aangeven</a:t>
            </a:r>
            <a:r>
              <a:rPr lang="nl-NL" altLang="nl-NL" sz="2400" dirty="0" smtClean="0">
                <a:latin typeface="+mj-lt"/>
              </a:rPr>
              <a:t>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nl-NL" altLang="nl-NL" sz="2400" dirty="0" smtClean="0">
                <a:latin typeface="+mj-lt"/>
              </a:rPr>
              <a:t>Naam </a:t>
            </a:r>
            <a:r>
              <a:rPr lang="nl-NL" altLang="nl-NL" sz="2400" dirty="0">
                <a:latin typeface="+mj-lt"/>
              </a:rPr>
              <a:t>van docent én tijdstip </a:t>
            </a:r>
            <a:r>
              <a:rPr lang="nl-NL" altLang="nl-NL" sz="2400" dirty="0" smtClean="0">
                <a:latin typeface="+mj-lt"/>
              </a:rPr>
              <a:t>schoolexamen</a:t>
            </a:r>
            <a:endParaRPr lang="nl-NL" altLang="nl-NL" sz="2400" dirty="0">
              <a:latin typeface="+mj-lt"/>
            </a:endParaRPr>
          </a:p>
          <a:p>
            <a:pPr lvl="1">
              <a:buFontTx/>
              <a:buChar char="o"/>
            </a:pPr>
            <a:endParaRPr lang="nl-NL" altLang="nl-NL" sz="2400" dirty="0">
              <a:latin typeface="+mj-lt"/>
            </a:endParaRPr>
          </a:p>
          <a:p>
            <a:pPr>
              <a:buClr>
                <a:schemeClr val="hlink"/>
              </a:buClr>
              <a:buSzPct val="180000"/>
              <a:buNone/>
            </a:pPr>
            <a:r>
              <a:rPr lang="nl-NL" altLang="nl-NL" sz="2400" u="sng" dirty="0">
                <a:latin typeface="+mj-lt"/>
              </a:rPr>
              <a:t>Ziekmelding áchteraf geldt </a:t>
            </a:r>
            <a:r>
              <a:rPr lang="nl-NL" altLang="nl-NL" sz="2400" u="sng" dirty="0" smtClean="0">
                <a:latin typeface="+mj-lt"/>
              </a:rPr>
              <a:t>nooit</a:t>
            </a:r>
            <a:r>
              <a:rPr lang="nl-NL" altLang="nl-NL" sz="2400" dirty="0">
                <a:latin typeface="+mj-lt"/>
              </a:rPr>
              <a:t>.</a:t>
            </a:r>
            <a:endParaRPr lang="nl-NL" altLang="nl-NL" sz="2400" dirty="0" smtClean="0">
              <a:latin typeface="+mj-lt"/>
            </a:endParaRPr>
          </a:p>
          <a:p>
            <a:pPr>
              <a:buClr>
                <a:schemeClr val="hlink"/>
              </a:buClr>
              <a:buSzPct val="180000"/>
              <a:buNone/>
            </a:pPr>
            <a:endParaRPr lang="nl-NL" altLang="nl-NL" sz="2400" dirty="0">
              <a:latin typeface="+mj-lt"/>
            </a:endParaRPr>
          </a:p>
          <a:p>
            <a:pPr>
              <a:buClr>
                <a:schemeClr val="hlink"/>
              </a:buClr>
              <a:buSzPct val="180000"/>
              <a:buNone/>
            </a:pPr>
            <a:endParaRPr lang="nl-NL" altLang="nl-NL" sz="2400" dirty="0">
              <a:latin typeface="+mj-lt"/>
            </a:endParaRPr>
          </a:p>
          <a:p>
            <a:endParaRPr lang="nl-NL" dirty="0"/>
          </a:p>
        </p:txBody>
      </p:sp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3435" y="7897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5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altLang="nl-NL" dirty="0" smtClean="0">
                <a:solidFill>
                  <a:srgbClr val="21428D"/>
                </a:solidFill>
              </a:rPr>
              <a:t>Inhalen van een PTA-toets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14</a:t>
            </a:fld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nl-NL" altLang="nl-NL" sz="2400" dirty="0"/>
              <a:t>Gemiste onderdelen moeten ingehaald </a:t>
            </a:r>
            <a:r>
              <a:rPr lang="nl-NL" altLang="nl-NL" sz="2400" dirty="0" smtClean="0"/>
              <a:t>worden.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altLang="nl-NL" sz="2400" dirty="0" smtClean="0"/>
              <a:t>Er mogen geen ‘gaten’ in het PTA zitten.</a:t>
            </a:r>
            <a:endParaRPr lang="nl-NL" altLang="nl-NL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nl-NL" altLang="nl-NL" sz="2400" dirty="0"/>
              <a:t>Maak tijdig een afspraak met je </a:t>
            </a:r>
            <a:r>
              <a:rPr lang="nl-NL" altLang="nl-NL" sz="2400" dirty="0" smtClean="0"/>
              <a:t>docent.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altLang="nl-NL" sz="2400" dirty="0" smtClean="0"/>
              <a:t>Bij veel toetsen is het belangrijk goed te plannen.</a:t>
            </a:r>
            <a:endParaRPr lang="nl-NL" altLang="nl-NL" sz="2400" dirty="0"/>
          </a:p>
          <a:p>
            <a:endParaRPr lang="nl-NL" dirty="0" smtClean="0"/>
          </a:p>
          <a:p>
            <a:endParaRPr lang="nl-NL" dirty="0"/>
          </a:p>
          <a:p>
            <a:r>
              <a:rPr lang="nl-NL" altLang="nl-NL" sz="2400" dirty="0" smtClean="0"/>
              <a:t>In </a:t>
            </a:r>
            <a:r>
              <a:rPr lang="nl-NL" altLang="nl-NL" sz="2400" dirty="0"/>
              <a:t>klas </a:t>
            </a:r>
            <a:r>
              <a:rPr lang="nl-NL" altLang="nl-NL" sz="2400" dirty="0" smtClean="0"/>
              <a:t>4 </a:t>
            </a:r>
            <a:r>
              <a:rPr lang="nl-NL" altLang="nl-NL" sz="2400" dirty="0"/>
              <a:t>mag je </a:t>
            </a:r>
            <a:r>
              <a:rPr lang="nl-NL" altLang="nl-NL" sz="2400" dirty="0" smtClean="0"/>
              <a:t>na periode 1 en 2 één toets herkansen.</a:t>
            </a:r>
            <a:endParaRPr lang="nl-NL" altLang="nl-NL" sz="2400" dirty="0"/>
          </a:p>
          <a:p>
            <a:r>
              <a:rPr lang="nl-NL" altLang="nl-NL" sz="2400" dirty="0"/>
              <a:t>Alleen de toetsen met een vinkje komen hiervoor in </a:t>
            </a:r>
            <a:r>
              <a:rPr lang="nl-NL" altLang="nl-NL" sz="2400" dirty="0" smtClean="0"/>
              <a:t>aanmerking.</a:t>
            </a:r>
            <a:endParaRPr lang="nl-NL" altLang="nl-NL" sz="2400" dirty="0"/>
          </a:p>
          <a:p>
            <a:endParaRPr lang="nl-NL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323528" y="3649785"/>
            <a:ext cx="6984776" cy="6326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b="1" kern="1200">
                <a:solidFill>
                  <a:srgbClr val="006EB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altLang="nl-NL" dirty="0" smtClean="0">
                <a:solidFill>
                  <a:srgbClr val="21428D"/>
                </a:solidFill>
              </a:rPr>
              <a:t>Herkansen van een PTA-toets</a:t>
            </a:r>
            <a:endParaRPr lang="nl-NL" dirty="0"/>
          </a:p>
        </p:txBody>
      </p:sp>
      <p:pic>
        <p:nvPicPr>
          <p:cNvPr id="7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07557" y="8527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5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nl-NL" sz="3200" dirty="0" smtClean="0">
                <a:cs typeface="Arial"/>
              </a:rPr>
              <a:t>Belangrijk!</a:t>
            </a:r>
            <a:endParaRPr lang="nl-NL" sz="3200" dirty="0">
              <a:cs typeface="Arial"/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15</a:t>
            </a:fld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 altLang="nl-NL" dirty="0"/>
              <a:t>Lees het examenreglement en het programma van toetsing en afsluiting zorgvuldig door.</a:t>
            </a:r>
          </a:p>
          <a:p>
            <a:r>
              <a:rPr lang="nl-NL" altLang="nl-NL" dirty="0"/>
              <a:t>Het is belangrijk te weten wat er wanneer van je verwacht wordt.</a:t>
            </a:r>
          </a:p>
          <a:p>
            <a:r>
              <a:rPr lang="nl-NL" altLang="nl-NL" dirty="0"/>
              <a:t>Het is ook belangrijk om te weten wat je rechten en plichten </a:t>
            </a:r>
            <a:r>
              <a:rPr lang="nl-NL" altLang="nl-NL" dirty="0" smtClean="0"/>
              <a:t>zijn.</a:t>
            </a:r>
            <a:endParaRPr lang="nl-NL" dirty="0"/>
          </a:p>
        </p:txBody>
      </p:sp>
      <p:pic>
        <p:nvPicPr>
          <p:cNvPr id="6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36608" y="7678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3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Tweejarige examenperiode	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16</a:t>
            </a:fld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l-NL" dirty="0"/>
          </a:p>
        </p:txBody>
      </p:sp>
      <p:graphicFrame>
        <p:nvGraphicFramePr>
          <p:cNvPr id="5" name="Tabel 4"/>
          <p:cNvGraphicFramePr>
            <a:graphicFrameLocks noGrp="1"/>
          </p:cNvGraphicFramePr>
          <p:nvPr>
            <p:extLst/>
          </p:nvPr>
        </p:nvGraphicFramePr>
        <p:xfrm>
          <a:off x="789406" y="2808003"/>
          <a:ext cx="6143409" cy="2773875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3055079">
                  <a:extLst>
                    <a:ext uri="{9D8B030D-6E8A-4147-A177-3AD203B41FA5}">
                      <a16:colId xmlns:a16="http://schemas.microsoft.com/office/drawing/2014/main" val="68206677"/>
                    </a:ext>
                  </a:extLst>
                </a:gridCol>
                <a:gridCol w="3088330">
                  <a:extLst>
                    <a:ext uri="{9D8B030D-6E8A-4147-A177-3AD203B41FA5}">
                      <a16:colId xmlns:a16="http://schemas.microsoft.com/office/drawing/2014/main" val="3418855151"/>
                    </a:ext>
                  </a:extLst>
                </a:gridCol>
              </a:tblGrid>
              <a:tr h="535282">
                <a:tc>
                  <a:txBody>
                    <a:bodyPr/>
                    <a:lstStyle/>
                    <a:p>
                      <a:r>
                        <a:rPr lang="nl-NL" sz="2400" dirty="0" smtClean="0"/>
                        <a:t>Leerjaar</a:t>
                      </a:r>
                      <a:r>
                        <a:rPr lang="nl-NL" sz="2400" baseline="0" dirty="0" smtClean="0"/>
                        <a:t> 3</a:t>
                      </a:r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400" dirty="0" smtClean="0"/>
                        <a:t>Leerjaar 4</a:t>
                      </a:r>
                      <a:endParaRPr lang="nl-N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9681639"/>
                  </a:ext>
                </a:extLst>
              </a:tr>
              <a:tr h="535282">
                <a:tc>
                  <a:txBody>
                    <a:bodyPr/>
                    <a:lstStyle/>
                    <a:p>
                      <a:r>
                        <a:rPr lang="nl-NL" dirty="0" smtClean="0"/>
                        <a:t>Periode</a:t>
                      </a:r>
                      <a:r>
                        <a:rPr lang="nl-NL" baseline="0" dirty="0" smtClean="0"/>
                        <a:t> 1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Periode</a:t>
                      </a:r>
                      <a:r>
                        <a:rPr lang="nl-NL" baseline="0" dirty="0" smtClean="0"/>
                        <a:t> 1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4859971"/>
                  </a:ext>
                </a:extLst>
              </a:tr>
              <a:tr h="535282">
                <a:tc>
                  <a:txBody>
                    <a:bodyPr/>
                    <a:lstStyle/>
                    <a:p>
                      <a:r>
                        <a:rPr lang="nl-NL" dirty="0" smtClean="0"/>
                        <a:t>Periode</a:t>
                      </a:r>
                      <a:r>
                        <a:rPr lang="nl-NL" baseline="0" dirty="0" smtClean="0"/>
                        <a:t> 2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Periode</a:t>
                      </a:r>
                      <a:r>
                        <a:rPr lang="nl-NL" baseline="0" dirty="0" smtClean="0"/>
                        <a:t> 2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4097571"/>
                  </a:ext>
                </a:extLst>
              </a:tr>
              <a:tr h="527949">
                <a:tc>
                  <a:txBody>
                    <a:bodyPr/>
                    <a:lstStyle/>
                    <a:p>
                      <a:r>
                        <a:rPr lang="nl-NL" dirty="0" smtClean="0"/>
                        <a:t>Periode 3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Periode 3</a:t>
                      </a:r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1484296"/>
                  </a:ext>
                </a:extLst>
              </a:tr>
              <a:tr h="535282">
                <a:tc>
                  <a:txBody>
                    <a:bodyPr/>
                    <a:lstStyle/>
                    <a:p>
                      <a:r>
                        <a:rPr lang="nl-NL" dirty="0" smtClean="0"/>
                        <a:t>Periode</a:t>
                      </a:r>
                      <a:r>
                        <a:rPr lang="nl-NL" baseline="0" dirty="0" smtClean="0"/>
                        <a:t> 4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b="1" dirty="0" smtClean="0">
                          <a:solidFill>
                            <a:srgbClr val="FF0000"/>
                          </a:solidFill>
                        </a:rPr>
                        <a:t>Periode</a:t>
                      </a:r>
                      <a:r>
                        <a:rPr lang="nl-NL" b="1" baseline="0" dirty="0" smtClean="0">
                          <a:solidFill>
                            <a:srgbClr val="FF0000"/>
                          </a:solidFill>
                        </a:rPr>
                        <a:t> 4 – centrale examens</a:t>
                      </a:r>
                      <a:endParaRPr lang="nl-NL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060639"/>
                  </a:ext>
                </a:extLst>
              </a:tr>
            </a:tbl>
          </a:graphicData>
        </a:graphic>
      </p:graphicFrame>
      <p:pic>
        <p:nvPicPr>
          <p:cNvPr id="7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88598" y="8741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2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altLang="nl-NL" dirty="0"/>
              <a:t>Vakken met een </a:t>
            </a:r>
            <a:r>
              <a:rPr lang="nl-NL" altLang="nl-NL" dirty="0" smtClean="0"/>
              <a:t>schoolexamen (SE)  </a:t>
            </a:r>
            <a:r>
              <a:rPr lang="nl-NL" altLang="nl-NL" dirty="0"/>
              <a:t>en een </a:t>
            </a:r>
            <a:r>
              <a:rPr lang="nl-NL" altLang="nl-NL" dirty="0" smtClean="0"/>
              <a:t>centraal examen (CE)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17</a:t>
            </a:fld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9"/>
          </p:nvPr>
        </p:nvSpPr>
        <p:spPr>
          <a:xfrm>
            <a:off x="323528" y="1884414"/>
            <a:ext cx="8496622" cy="4464050"/>
          </a:xfrm>
        </p:spPr>
        <p:txBody>
          <a:bodyPr/>
          <a:lstStyle/>
          <a:p>
            <a:pPr lvl="0">
              <a:buClrTx/>
            </a:pPr>
            <a:r>
              <a:rPr lang="nl-NL" altLang="nl-NL" dirty="0">
                <a:solidFill>
                  <a:prstClr val="black"/>
                </a:solidFill>
              </a:rPr>
              <a:t>De 2 algemene vakken </a:t>
            </a:r>
            <a:br>
              <a:rPr lang="nl-NL" altLang="nl-NL" dirty="0">
                <a:solidFill>
                  <a:prstClr val="black"/>
                </a:solidFill>
              </a:rPr>
            </a:br>
            <a:r>
              <a:rPr lang="nl-NL" altLang="nl-NL" dirty="0">
                <a:solidFill>
                  <a:prstClr val="black"/>
                </a:solidFill>
              </a:rPr>
              <a:t>Nederlands en Engels</a:t>
            </a:r>
          </a:p>
          <a:p>
            <a:pPr lvl="0">
              <a:buClrTx/>
            </a:pPr>
            <a:r>
              <a:rPr lang="nl-NL" altLang="nl-NL" dirty="0" smtClean="0">
                <a:solidFill>
                  <a:prstClr val="black"/>
                </a:solidFill>
              </a:rPr>
              <a:t>Drie van de overige vakken voor basis en kader;</a:t>
            </a:r>
          </a:p>
          <a:p>
            <a:pPr lvl="0">
              <a:buClrTx/>
            </a:pPr>
            <a:r>
              <a:rPr lang="nl-NL" altLang="nl-NL" dirty="0" smtClean="0">
                <a:solidFill>
                  <a:prstClr val="black"/>
                </a:solidFill>
              </a:rPr>
              <a:t>Vier of 5 van </a:t>
            </a:r>
            <a:r>
              <a:rPr lang="nl-NL" altLang="nl-NL" dirty="0">
                <a:solidFill>
                  <a:prstClr val="black"/>
                </a:solidFill>
              </a:rPr>
              <a:t>de overige vakken </a:t>
            </a:r>
            <a:r>
              <a:rPr lang="nl-NL" altLang="nl-NL" dirty="0" smtClean="0">
                <a:solidFill>
                  <a:prstClr val="black"/>
                </a:solidFill>
              </a:rPr>
              <a:t>voor GL en TL;</a:t>
            </a:r>
            <a:r>
              <a:rPr lang="nl-NL" altLang="nl-NL" dirty="0">
                <a:solidFill>
                  <a:prstClr val="black"/>
                </a:solidFill>
              </a:rPr>
              <a:t/>
            </a:r>
            <a:br>
              <a:rPr lang="nl-NL" altLang="nl-NL" dirty="0">
                <a:solidFill>
                  <a:prstClr val="black"/>
                </a:solidFill>
              </a:rPr>
            </a:br>
            <a:r>
              <a:rPr lang="nl-NL" altLang="nl-NL" dirty="0" smtClean="0">
                <a:solidFill>
                  <a:prstClr val="black"/>
                </a:solidFill>
              </a:rPr>
              <a:t>	Duits, aardrijkskunde, geschiedenis</a:t>
            </a:r>
            <a:r>
              <a:rPr lang="nl-NL" altLang="nl-NL" dirty="0">
                <a:solidFill>
                  <a:prstClr val="black"/>
                </a:solidFill>
              </a:rPr>
              <a:t>, </a:t>
            </a:r>
            <a:r>
              <a:rPr lang="nl-NL" altLang="nl-NL" dirty="0" smtClean="0">
                <a:solidFill>
                  <a:prstClr val="black"/>
                </a:solidFill>
              </a:rPr>
              <a:t>wiskunde, economie, 	nask1</a:t>
            </a:r>
            <a:r>
              <a:rPr lang="nl-NL" altLang="nl-NL" dirty="0">
                <a:solidFill>
                  <a:prstClr val="black"/>
                </a:solidFill>
              </a:rPr>
              <a:t>, </a:t>
            </a:r>
            <a:r>
              <a:rPr lang="nl-NL" altLang="nl-NL" dirty="0" smtClean="0">
                <a:solidFill>
                  <a:prstClr val="black"/>
                </a:solidFill>
              </a:rPr>
              <a:t>nask2</a:t>
            </a:r>
            <a:r>
              <a:rPr lang="nl-NL" altLang="nl-NL" dirty="0">
                <a:solidFill>
                  <a:prstClr val="black"/>
                </a:solidFill>
              </a:rPr>
              <a:t>, </a:t>
            </a:r>
            <a:r>
              <a:rPr lang="nl-NL" altLang="nl-NL" dirty="0" smtClean="0">
                <a:solidFill>
                  <a:prstClr val="black"/>
                </a:solidFill>
              </a:rPr>
              <a:t>tekenen2, biologie, </a:t>
            </a:r>
            <a:r>
              <a:rPr lang="nl-NL" altLang="nl-NL" dirty="0" err="1" smtClean="0">
                <a:solidFill>
                  <a:prstClr val="black"/>
                </a:solidFill>
              </a:rPr>
              <a:t>zorg&amp;welzijn</a:t>
            </a:r>
            <a:r>
              <a:rPr lang="nl-NL" altLang="nl-NL" dirty="0" smtClean="0">
                <a:solidFill>
                  <a:prstClr val="black"/>
                </a:solidFill>
              </a:rPr>
              <a:t>, 	</a:t>
            </a:r>
            <a:r>
              <a:rPr lang="nl-NL" altLang="nl-NL" dirty="0" err="1" smtClean="0">
                <a:solidFill>
                  <a:prstClr val="black"/>
                </a:solidFill>
              </a:rPr>
              <a:t>dienstverlening&amp;producten-sport</a:t>
            </a:r>
            <a:r>
              <a:rPr lang="nl-NL" altLang="nl-NL" dirty="0">
                <a:solidFill>
                  <a:prstClr val="black"/>
                </a:solidFill>
              </a:rPr>
              <a:t>, </a:t>
            </a:r>
            <a:r>
              <a:rPr lang="nl-NL" altLang="nl-NL" dirty="0" smtClean="0">
                <a:solidFill>
                  <a:prstClr val="black"/>
                </a:solidFill>
              </a:rPr>
              <a:t>     	</a:t>
            </a:r>
            <a:r>
              <a:rPr lang="nl-NL" altLang="nl-NL" dirty="0" err="1" smtClean="0">
                <a:solidFill>
                  <a:prstClr val="black"/>
                </a:solidFill>
              </a:rPr>
              <a:t>dienstverlening&amp;producten-theater</a:t>
            </a:r>
            <a:r>
              <a:rPr lang="nl-NL" altLang="nl-NL" dirty="0" smtClean="0">
                <a:solidFill>
                  <a:prstClr val="black"/>
                </a:solidFill>
              </a:rPr>
              <a:t> </a:t>
            </a:r>
            <a:endParaRPr lang="nl-NL" dirty="0"/>
          </a:p>
        </p:txBody>
      </p:sp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64622" y="13126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1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altLang="nl-NL" sz="3600" dirty="0" smtClean="0"/>
              <a:t>Vakken met alleen een schoolexamen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18</a:t>
            </a:fld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9"/>
          </p:nvPr>
        </p:nvSpPr>
        <p:spPr>
          <a:xfrm>
            <a:off x="323528" y="2060847"/>
            <a:ext cx="8496622" cy="4031977"/>
          </a:xfrm>
        </p:spPr>
        <p:txBody>
          <a:bodyPr/>
          <a:lstStyle/>
          <a:p>
            <a:pPr lvl="0">
              <a:buClrTx/>
              <a:buNone/>
            </a:pPr>
            <a:r>
              <a:rPr lang="nl-NL" altLang="nl-NL" sz="3200" dirty="0">
                <a:solidFill>
                  <a:prstClr val="black"/>
                </a:solidFill>
              </a:rPr>
              <a:t>	</a:t>
            </a:r>
          </a:p>
          <a:p>
            <a:endParaRPr lang="nl-NL" dirty="0"/>
          </a:p>
        </p:txBody>
      </p:sp>
      <p:sp>
        <p:nvSpPr>
          <p:cNvPr id="6" name="Tijdelijke aanduiding voor tekst 3"/>
          <p:cNvSpPr txBox="1">
            <a:spLocks/>
          </p:cNvSpPr>
          <p:nvPr/>
        </p:nvSpPr>
        <p:spPr>
          <a:xfrm>
            <a:off x="323528" y="2002332"/>
            <a:ext cx="8496622" cy="44640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21428D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21428D"/>
              </a:buClr>
              <a:buFont typeface="Arial" panose="020B0604020202020204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 smtClean="0"/>
              <a:t>Maatschappijleer (afgerond in leerjaar 3) </a:t>
            </a:r>
          </a:p>
          <a:p>
            <a:r>
              <a:rPr lang="nl-NL" dirty="0" smtClean="0"/>
              <a:t>CKV (afgerond in leerjaar 3)</a:t>
            </a:r>
          </a:p>
          <a:p>
            <a:r>
              <a:rPr lang="nl-NL" dirty="0" smtClean="0"/>
              <a:t>LO (loopt nog door in leerjaar 4)</a:t>
            </a:r>
          </a:p>
          <a:p>
            <a:r>
              <a:rPr lang="nl-NL" dirty="0" smtClean="0"/>
              <a:t>Beroepsgerichte keuzevakken voor basis, kader en GL (eerste ronde keuzevakken is reeds afgerond, tweede ronde loopt van augustus – februari)</a:t>
            </a:r>
          </a:p>
          <a:p>
            <a:r>
              <a:rPr lang="nl-NL" dirty="0" smtClean="0"/>
              <a:t>Rekenen (indien de leerling geen wiskunde in het pakket heeft)</a:t>
            </a:r>
          </a:p>
          <a:p>
            <a:endParaRPr lang="nl-NL" dirty="0" smtClean="0"/>
          </a:p>
          <a:p>
            <a:endParaRPr lang="nl-NL" dirty="0" smtClean="0"/>
          </a:p>
          <a:p>
            <a:pPr lvl="1"/>
            <a:endParaRPr lang="nl-NL" dirty="0" smtClean="0"/>
          </a:p>
          <a:p>
            <a:pPr lvl="1"/>
            <a:endParaRPr lang="nl-NL" dirty="0" smtClean="0"/>
          </a:p>
        </p:txBody>
      </p:sp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77379" y="9254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9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528" y="473398"/>
            <a:ext cx="6984776" cy="632666"/>
          </a:xfrm>
        </p:spPr>
        <p:txBody>
          <a:bodyPr/>
          <a:lstStyle/>
          <a:p>
            <a:r>
              <a:rPr lang="nl-NL" altLang="nl-NL" sz="2800" dirty="0">
                <a:solidFill>
                  <a:srgbClr val="21428D"/>
                </a:solidFill>
              </a:rPr>
              <a:t>Maatschappijleer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19</a:t>
            </a:fld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9"/>
          </p:nvPr>
        </p:nvSpPr>
        <p:spPr>
          <a:xfrm>
            <a:off x="323528" y="1106064"/>
            <a:ext cx="8820472" cy="44640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nl-NL" altLang="nl-NL" sz="2400" dirty="0" smtClean="0"/>
              <a:t>Maatschappijleer is in het derde leerjaar afgerond en beoordeeld met een cijfer.</a:t>
            </a:r>
            <a:endParaRPr lang="nl-NL" altLang="nl-NL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nl-NL" altLang="nl-NL" sz="2400" dirty="0"/>
              <a:t>Eindcijfer </a:t>
            </a:r>
            <a:r>
              <a:rPr lang="nl-NL" altLang="nl-NL" sz="2400" dirty="0" smtClean="0"/>
              <a:t>telt mee voor eindexamenuitslag.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altLang="nl-NL" sz="2400" dirty="0" smtClean="0"/>
              <a:t>Compensatiepunt bij cijfer 7 of hoger</a:t>
            </a:r>
            <a:r>
              <a:rPr lang="nl-NL" altLang="nl-NL" sz="2400" dirty="0"/>
              <a:t>. </a:t>
            </a:r>
            <a:endParaRPr lang="nl-NL" altLang="nl-NL" sz="24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nl-NL" altLang="nl-NL" sz="2400" dirty="0" smtClean="0"/>
              <a:t>Bij cijfer </a:t>
            </a:r>
            <a:r>
              <a:rPr lang="nl-NL" altLang="nl-NL" sz="2400" dirty="0"/>
              <a:t>6 of </a:t>
            </a:r>
            <a:r>
              <a:rPr lang="nl-NL" altLang="nl-NL" sz="2400" dirty="0" smtClean="0"/>
              <a:t>lager is er mogelijkheid tot herkansing in januari 2022.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6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2234" y="4733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Welkom in klas </a:t>
            </a:r>
            <a:r>
              <a:rPr lang="nl-NL" dirty="0"/>
              <a:t>4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323528" y="2279704"/>
            <a:ext cx="4968875" cy="1253910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Carla Ulenreef</a:t>
            </a:r>
          </a:p>
          <a:p>
            <a:pPr lvl="1"/>
            <a:r>
              <a:rPr lang="nl-NL" dirty="0" smtClean="0"/>
              <a:t>Leerjaarcoördinator klas 3 en 4</a:t>
            </a:r>
          </a:p>
          <a:p>
            <a:pPr lvl="1"/>
            <a:r>
              <a:rPr lang="nl-NL" dirty="0" smtClean="0"/>
              <a:t>Examensecretaris </a:t>
            </a:r>
          </a:p>
          <a:p>
            <a:pPr lvl="1"/>
            <a:endParaRPr lang="nl-NL" dirty="0"/>
          </a:p>
          <a:p>
            <a:pPr lvl="1"/>
            <a:endParaRPr lang="nl-NL" dirty="0" smtClean="0"/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2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/>
          <a:srcRect l="20000" t="29259" r="68542" b="51112"/>
          <a:stretch/>
        </p:blipFill>
        <p:spPr>
          <a:xfrm>
            <a:off x="5582620" y="2131743"/>
            <a:ext cx="1608315" cy="1549831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7224" y="7801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8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Rekenen in de bovenbouw van het VMBO	</a:t>
            </a:r>
            <a:endParaRPr lang="nl-NL" dirty="0"/>
          </a:p>
        </p:txBody>
      </p:sp>
      <p:pic>
        <p:nvPicPr>
          <p:cNvPr id="7" name="Tijdelijke aanduiding voor afbeelding 6"/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3" r="9823"/>
          <a:stretch>
            <a:fillRect/>
          </a:stretch>
        </p:blipFill>
        <p:spPr/>
      </p:pic>
      <p:sp>
        <p:nvSpPr>
          <p:cNvPr id="6" name="Tijdelijke aanduiding voor tekst 5"/>
          <p:cNvSpPr>
            <a:spLocks noGrp="1"/>
          </p:cNvSpPr>
          <p:nvPr>
            <p:ph type="body" sz="quarter" idx="18"/>
          </p:nvPr>
        </p:nvSpPr>
        <p:spPr>
          <a:xfrm>
            <a:off x="323850" y="1921163"/>
            <a:ext cx="4968875" cy="4171661"/>
          </a:xfrm>
        </p:spPr>
        <p:txBody>
          <a:bodyPr/>
          <a:lstStyle/>
          <a:p>
            <a:r>
              <a:rPr lang="nl-NL" dirty="0" smtClean="0">
                <a:latin typeface="+mj-lt"/>
              </a:rPr>
              <a:t>De rekentoets is per augustus 2019 afgeschaft.</a:t>
            </a:r>
          </a:p>
          <a:p>
            <a:r>
              <a:rPr lang="nl-NL" dirty="0" smtClean="0">
                <a:latin typeface="+mj-lt"/>
              </a:rPr>
              <a:t>Voor leerlingen met wiskunde in het pakket wordt rekenen geïntegreerd in het vak wiskunde.</a:t>
            </a:r>
          </a:p>
          <a:p>
            <a:r>
              <a:rPr lang="nl-NL" dirty="0" smtClean="0">
                <a:latin typeface="+mj-lt"/>
              </a:rPr>
              <a:t>Leerlingen zonder wiskunde krijgen per schooljaar 2020-2021 een schoolexamen rekenen.</a:t>
            </a:r>
          </a:p>
          <a:p>
            <a:r>
              <a:rPr lang="nl-NL" dirty="0" smtClean="0">
                <a:latin typeface="+mj-lt"/>
              </a:rPr>
              <a:t>Het is verplicht om dit schoolexamen af te ronden om deel te mogen nemen aan de centrale examens.</a:t>
            </a:r>
          </a:p>
          <a:p>
            <a:endParaRPr lang="nl-NL" dirty="0">
              <a:latin typeface="+mj-lt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20</a:t>
            </a:fld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4294967295"/>
          </p:nvPr>
        </p:nvSpPr>
        <p:spPr>
          <a:xfrm>
            <a:off x="7486650" y="6400800"/>
            <a:ext cx="1657350" cy="365125"/>
          </a:xfrm>
          <a:prstGeom prst="rect">
            <a:avLst/>
          </a:prstGeom>
        </p:spPr>
        <p:txBody>
          <a:bodyPr/>
          <a:lstStyle/>
          <a:p>
            <a:fld id="{30B3AB87-B59F-4911-968D-A76A5F9D330F}" type="datetime1">
              <a:rPr lang="nl-NL" smtClean="0"/>
              <a:t>10-9-2021</a:t>
            </a:fld>
            <a:endParaRPr lang="nl-NL"/>
          </a:p>
        </p:txBody>
      </p:sp>
      <p:pic>
        <p:nvPicPr>
          <p:cNvPr id="8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10105" y="14127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1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nl-NL" altLang="nl-NL" sz="3200" dirty="0"/>
              <a:t>Wanneer mag je examen doen?</a:t>
            </a:r>
            <a:endParaRPr lang="nl-NL" sz="3200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21</a:t>
            </a:fld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9"/>
          </p:nvPr>
        </p:nvSpPr>
        <p:spPr>
          <a:xfrm>
            <a:off x="323528" y="2060847"/>
            <a:ext cx="8496622" cy="4031977"/>
          </a:xfrm>
        </p:spPr>
        <p:txBody>
          <a:bodyPr/>
          <a:lstStyle/>
          <a:p>
            <a:pPr lvl="0">
              <a:buClrTx/>
            </a:pPr>
            <a:r>
              <a:rPr lang="nl-NL" altLang="nl-NL" dirty="0" smtClean="0">
                <a:solidFill>
                  <a:prstClr val="black"/>
                </a:solidFill>
              </a:rPr>
              <a:t>Het volledige PTA moet afgerond zijn</a:t>
            </a:r>
            <a:endParaRPr lang="nl-NL" altLang="nl-NL" dirty="0">
              <a:solidFill>
                <a:prstClr val="black"/>
              </a:solidFill>
            </a:endParaRPr>
          </a:p>
          <a:p>
            <a:pPr lvl="0">
              <a:buClrTx/>
            </a:pPr>
            <a:r>
              <a:rPr lang="nl-NL" altLang="nl-NL" dirty="0">
                <a:solidFill>
                  <a:prstClr val="black"/>
                </a:solidFill>
              </a:rPr>
              <a:t>Het </a:t>
            </a:r>
            <a:r>
              <a:rPr lang="nl-NL" altLang="nl-NL" dirty="0" smtClean="0">
                <a:solidFill>
                  <a:prstClr val="black"/>
                </a:solidFill>
              </a:rPr>
              <a:t>profielwerkstuk </a:t>
            </a:r>
            <a:r>
              <a:rPr lang="nl-NL" altLang="nl-NL" dirty="0">
                <a:solidFill>
                  <a:prstClr val="black"/>
                </a:solidFill>
              </a:rPr>
              <a:t>moet met voldoende of goed zijn beoordeeld (GL en TL)</a:t>
            </a:r>
          </a:p>
          <a:p>
            <a:pPr lvl="0">
              <a:buClrTx/>
            </a:pPr>
            <a:r>
              <a:rPr lang="nl-NL" altLang="nl-NL" dirty="0">
                <a:solidFill>
                  <a:prstClr val="black"/>
                </a:solidFill>
              </a:rPr>
              <a:t>CKV en lichamelijke opvoeding moeten voldoende zijn</a:t>
            </a:r>
          </a:p>
          <a:p>
            <a:pPr lvl="0">
              <a:buClrTx/>
            </a:pPr>
            <a:r>
              <a:rPr lang="nl-NL" altLang="nl-NL" dirty="0">
                <a:solidFill>
                  <a:prstClr val="black"/>
                </a:solidFill>
              </a:rPr>
              <a:t>Alle handelingsdelen moeten naar behoren zijn uitgevoerd.</a:t>
            </a:r>
          </a:p>
          <a:p>
            <a:endParaRPr lang="nl-NL" dirty="0"/>
          </a:p>
        </p:txBody>
      </p:sp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40419" y="9254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1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altLang="nl-NL" dirty="0"/>
              <a:t>Centraal examen </a:t>
            </a:r>
            <a:r>
              <a:rPr lang="nl-NL" altLang="nl-NL" dirty="0" smtClean="0"/>
              <a:t>basis- en kaderberoepsgerichte leerweg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22</a:t>
            </a:fld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9"/>
          </p:nvPr>
        </p:nvSpPr>
        <p:spPr>
          <a:xfrm>
            <a:off x="323528" y="1927122"/>
            <a:ext cx="8496622" cy="4293522"/>
          </a:xfrm>
        </p:spPr>
        <p:txBody>
          <a:bodyPr/>
          <a:lstStyle/>
          <a:p>
            <a:pPr lvl="0">
              <a:buClrTx/>
            </a:pPr>
            <a:r>
              <a:rPr lang="nl-NL" altLang="nl-NL" sz="2000" b="1" dirty="0" smtClean="0">
                <a:solidFill>
                  <a:prstClr val="black"/>
                </a:solidFill>
              </a:rPr>
              <a:t>Alle </a:t>
            </a:r>
            <a:r>
              <a:rPr lang="nl-NL" altLang="nl-NL" sz="2000" b="1" dirty="0">
                <a:solidFill>
                  <a:prstClr val="black"/>
                </a:solidFill>
              </a:rPr>
              <a:t>algemene vakken </a:t>
            </a:r>
            <a:r>
              <a:rPr lang="nl-NL" altLang="nl-NL" sz="2000" b="1" dirty="0" smtClean="0">
                <a:solidFill>
                  <a:prstClr val="black"/>
                </a:solidFill>
              </a:rPr>
              <a:t>digitaal: NE, EN, WI/BI/AK/EC</a:t>
            </a:r>
          </a:p>
          <a:p>
            <a:pPr lvl="1">
              <a:buClrTx/>
            </a:pPr>
            <a:r>
              <a:rPr lang="nl-NL" altLang="nl-NL" sz="2000" dirty="0">
                <a:solidFill>
                  <a:prstClr val="black"/>
                </a:solidFill>
              </a:rPr>
              <a:t>Proef op de som in februari</a:t>
            </a:r>
          </a:p>
          <a:p>
            <a:pPr lvl="1">
              <a:buClrTx/>
            </a:pPr>
            <a:r>
              <a:rPr lang="nl-NL" altLang="nl-NL" sz="2000" dirty="0">
                <a:solidFill>
                  <a:prstClr val="black"/>
                </a:solidFill>
              </a:rPr>
              <a:t>Go/ No-Go van het Cito</a:t>
            </a:r>
          </a:p>
          <a:p>
            <a:pPr lvl="1">
              <a:buClrTx/>
            </a:pPr>
            <a:r>
              <a:rPr lang="nl-NL" altLang="nl-NL" sz="2000" dirty="0">
                <a:solidFill>
                  <a:prstClr val="black"/>
                </a:solidFill>
              </a:rPr>
              <a:t>Examens </a:t>
            </a:r>
            <a:r>
              <a:rPr lang="nl-NL" altLang="nl-NL" sz="2000" dirty="0" smtClean="0">
                <a:solidFill>
                  <a:prstClr val="black"/>
                </a:solidFill>
              </a:rPr>
              <a:t>tussen half mei </a:t>
            </a:r>
            <a:r>
              <a:rPr lang="nl-NL" altLang="nl-NL" sz="2000" dirty="0">
                <a:solidFill>
                  <a:prstClr val="black"/>
                </a:solidFill>
              </a:rPr>
              <a:t>tot </a:t>
            </a:r>
            <a:r>
              <a:rPr lang="nl-NL" altLang="nl-NL" sz="2000" dirty="0" smtClean="0">
                <a:solidFill>
                  <a:prstClr val="black"/>
                </a:solidFill>
              </a:rPr>
              <a:t>en eind juli.</a:t>
            </a:r>
            <a:endParaRPr lang="nl-NL" altLang="nl-NL" sz="2000" dirty="0">
              <a:solidFill>
                <a:prstClr val="black"/>
              </a:solidFill>
            </a:endParaRPr>
          </a:p>
          <a:p>
            <a:pPr lvl="1">
              <a:buClrTx/>
            </a:pPr>
            <a:r>
              <a:rPr lang="nl-NL" altLang="nl-NL" sz="2000" dirty="0">
                <a:solidFill>
                  <a:prstClr val="black"/>
                </a:solidFill>
              </a:rPr>
              <a:t>Meerdere afnamemogelijkheden en herkansingsmogelijkheden</a:t>
            </a:r>
          </a:p>
          <a:p>
            <a:pPr lvl="1">
              <a:buClrTx/>
            </a:pPr>
            <a:r>
              <a:rPr lang="nl-NL" altLang="nl-NL" sz="2000" dirty="0">
                <a:solidFill>
                  <a:prstClr val="black"/>
                </a:solidFill>
              </a:rPr>
              <a:t>Meerdere varianten</a:t>
            </a:r>
          </a:p>
          <a:p>
            <a:pPr>
              <a:buClrTx/>
            </a:pPr>
            <a:r>
              <a:rPr lang="nl-NL" altLang="nl-NL" sz="2000" b="1" dirty="0" smtClean="0">
                <a:solidFill>
                  <a:prstClr val="black"/>
                </a:solidFill>
              </a:rPr>
              <a:t>Centraal schriftelijk praktijk examen (CSPE): D&amp;P / Z&amp;W</a:t>
            </a:r>
          </a:p>
          <a:p>
            <a:pPr lvl="1">
              <a:buClrTx/>
            </a:pPr>
            <a:r>
              <a:rPr lang="nl-NL" altLang="nl-NL" sz="2000" dirty="0">
                <a:solidFill>
                  <a:prstClr val="black"/>
                </a:solidFill>
                <a:sym typeface="Wingdings" panose="05000000000000000000" pitchFamily="2" charset="2"/>
              </a:rPr>
              <a:t>Lange examens die over meerdere momenten verspreid worden.</a:t>
            </a:r>
          </a:p>
          <a:p>
            <a:pPr lvl="1">
              <a:buClrTx/>
            </a:pPr>
            <a:r>
              <a:rPr lang="nl-NL" altLang="nl-NL" sz="2000" dirty="0">
                <a:solidFill>
                  <a:prstClr val="black"/>
                </a:solidFill>
                <a:sym typeface="Wingdings" panose="05000000000000000000" pitchFamily="2" charset="2"/>
              </a:rPr>
              <a:t>Zowel theoretische opdrachten (verwerking op laptop/ uitwerkbijlage) als praktijkopdrachten (bijv. gespreksvoering of handelingen vanuit de zorg</a:t>
            </a:r>
            <a:r>
              <a:rPr lang="nl-NL" altLang="nl-NL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).</a:t>
            </a:r>
          </a:p>
          <a:p>
            <a:pPr lvl="1">
              <a:buClrTx/>
            </a:pPr>
            <a:r>
              <a:rPr lang="nl-NL" altLang="nl-NL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De </a:t>
            </a:r>
            <a:r>
              <a:rPr lang="nl-NL" altLang="nl-NL" sz="2000" dirty="0" err="1" smtClean="0">
                <a:solidFill>
                  <a:prstClr val="black"/>
                </a:solidFill>
                <a:sym typeface="Wingdings" panose="05000000000000000000" pitchFamily="2" charset="2"/>
              </a:rPr>
              <a:t>CSPE’s</a:t>
            </a:r>
            <a:r>
              <a:rPr lang="nl-NL" altLang="nl-NL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 mogen worden afgenomen tussen januari en juli 2022 .</a:t>
            </a:r>
            <a:endParaRPr lang="nl-NL" altLang="nl-NL" sz="2000" dirty="0">
              <a:solidFill>
                <a:prstClr val="black"/>
              </a:solidFill>
              <a:sym typeface="Wingdings" panose="05000000000000000000" pitchFamily="2" charset="2"/>
            </a:endParaRPr>
          </a:p>
          <a:p>
            <a:pPr lvl="1">
              <a:buClrTx/>
            </a:pPr>
            <a:endParaRPr lang="nl-NL" altLang="nl-NL" dirty="0" smtClean="0">
              <a:solidFill>
                <a:prstClr val="black"/>
              </a:solidFill>
            </a:endParaRPr>
          </a:p>
          <a:p>
            <a:pPr lvl="1">
              <a:buClrTx/>
            </a:pPr>
            <a:endParaRPr lang="nl-NL" altLang="nl-NL" dirty="0">
              <a:solidFill>
                <a:prstClr val="black"/>
              </a:solidFill>
            </a:endParaRPr>
          </a:p>
        </p:txBody>
      </p:sp>
      <p:pic>
        <p:nvPicPr>
          <p:cNvPr id="6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24677" y="7801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528" y="780110"/>
            <a:ext cx="6984776" cy="557077"/>
          </a:xfrm>
        </p:spPr>
        <p:txBody>
          <a:bodyPr>
            <a:noAutofit/>
          </a:bodyPr>
          <a:lstStyle/>
          <a:p>
            <a:r>
              <a:rPr lang="nl-NL" altLang="nl-NL" sz="3200" dirty="0"/>
              <a:t>Centraal examen TL en GL</a:t>
            </a:r>
            <a:endParaRPr lang="nl-NL" sz="3200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23</a:t>
            </a:fld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9"/>
          </p:nvPr>
        </p:nvSpPr>
        <p:spPr>
          <a:xfrm>
            <a:off x="162086" y="1592826"/>
            <a:ext cx="8496622" cy="4539328"/>
          </a:xfrm>
        </p:spPr>
        <p:txBody>
          <a:bodyPr/>
          <a:lstStyle/>
          <a:p>
            <a:pPr lvl="0">
              <a:buClrTx/>
            </a:pPr>
            <a:r>
              <a:rPr lang="nl-NL" altLang="nl-NL" sz="1800" b="1" dirty="0">
                <a:solidFill>
                  <a:prstClr val="black"/>
                </a:solidFill>
              </a:rPr>
              <a:t>A</a:t>
            </a:r>
            <a:r>
              <a:rPr lang="nl-NL" altLang="nl-NL" sz="1800" b="1" dirty="0" smtClean="0">
                <a:solidFill>
                  <a:prstClr val="black"/>
                </a:solidFill>
              </a:rPr>
              <a:t>lgemene vakken schriftelijk: DU, AK, GS, WI, EC, NSK1, NSK2, BI, TE2. </a:t>
            </a:r>
            <a:endParaRPr lang="nl-NL" altLang="nl-NL" sz="1800" b="1" dirty="0">
              <a:solidFill>
                <a:prstClr val="black"/>
              </a:solidFill>
            </a:endParaRPr>
          </a:p>
          <a:p>
            <a:pPr lvl="1">
              <a:buClrTx/>
            </a:pPr>
            <a:r>
              <a:rPr lang="nl-NL" altLang="nl-NL" sz="1800" dirty="0" smtClean="0">
                <a:solidFill>
                  <a:prstClr val="black"/>
                </a:solidFill>
              </a:rPr>
              <a:t>Dit betreft 6 of eventueel 7 vakken voor de leerlingen die een extra vak hebben gekozen.</a:t>
            </a:r>
            <a:endParaRPr lang="nl-NL" altLang="nl-NL" sz="1800" dirty="0">
              <a:solidFill>
                <a:prstClr val="black"/>
              </a:solidFill>
            </a:endParaRPr>
          </a:p>
          <a:p>
            <a:pPr lvl="1">
              <a:buClrTx/>
            </a:pPr>
            <a:r>
              <a:rPr lang="nl-NL" altLang="nl-NL" sz="1800" dirty="0" smtClean="0">
                <a:solidFill>
                  <a:prstClr val="black"/>
                </a:solidFill>
              </a:rPr>
              <a:t>Afgezien van de beroepsgerichte examens (</a:t>
            </a:r>
            <a:r>
              <a:rPr lang="nl-NL" altLang="nl-NL" sz="1800" dirty="0" err="1" smtClean="0">
                <a:solidFill>
                  <a:prstClr val="black"/>
                </a:solidFill>
              </a:rPr>
              <a:t>CSPE’s</a:t>
            </a:r>
            <a:r>
              <a:rPr lang="nl-NL" altLang="nl-NL" sz="1800" dirty="0" smtClean="0">
                <a:solidFill>
                  <a:prstClr val="black"/>
                </a:solidFill>
              </a:rPr>
              <a:t>) van de GL-leerlingen en het praktijkexamen tekenen2 vindt de afname landelijk op </a:t>
            </a:r>
            <a:r>
              <a:rPr lang="nl-NL" altLang="nl-NL" sz="1800" dirty="0">
                <a:solidFill>
                  <a:prstClr val="black"/>
                </a:solidFill>
              </a:rPr>
              <a:t>hetzelfde </a:t>
            </a:r>
            <a:r>
              <a:rPr lang="nl-NL" altLang="nl-NL" sz="1800" dirty="0" smtClean="0">
                <a:solidFill>
                  <a:prstClr val="black"/>
                </a:solidFill>
              </a:rPr>
              <a:t>moment plaats.</a:t>
            </a:r>
          </a:p>
          <a:p>
            <a:pPr lvl="1">
              <a:buClrTx/>
            </a:pPr>
            <a:r>
              <a:rPr lang="nl-NL" altLang="nl-NL" sz="1800" dirty="0" smtClean="0">
                <a:solidFill>
                  <a:prstClr val="black"/>
                </a:solidFill>
              </a:rPr>
              <a:t>De data voor deze examens zijn reeds te vinden op </a:t>
            </a:r>
            <a:r>
              <a:rPr lang="nl-NL" altLang="nl-NL" sz="1800" dirty="0" smtClean="0">
                <a:solidFill>
                  <a:prstClr val="black"/>
                </a:solidFill>
                <a:hlinkClick r:id="rId5"/>
              </a:rPr>
              <a:t>www.examenblad.nl</a:t>
            </a:r>
            <a:r>
              <a:rPr lang="nl-NL" altLang="nl-NL" sz="1800" dirty="0" smtClean="0">
                <a:solidFill>
                  <a:prstClr val="black"/>
                </a:solidFill>
              </a:rPr>
              <a:t>  </a:t>
            </a:r>
            <a:endParaRPr lang="nl-NL" altLang="nl-NL" sz="1800" dirty="0">
              <a:solidFill>
                <a:prstClr val="black"/>
              </a:solidFill>
            </a:endParaRPr>
          </a:p>
          <a:p>
            <a:pPr lvl="0">
              <a:buClrTx/>
            </a:pPr>
            <a:r>
              <a:rPr lang="nl-NL" altLang="nl-NL" sz="1800" b="1" dirty="0">
                <a:solidFill>
                  <a:prstClr val="black"/>
                </a:solidFill>
              </a:rPr>
              <a:t>GL voor </a:t>
            </a:r>
            <a:r>
              <a:rPr lang="nl-NL" altLang="nl-NL" sz="1800" b="1" dirty="0" smtClean="0">
                <a:solidFill>
                  <a:prstClr val="black"/>
                </a:solidFill>
              </a:rPr>
              <a:t>praktijkvak D&amp;P/Z&amp;W: CSPE </a:t>
            </a:r>
            <a:r>
              <a:rPr lang="nl-NL" altLang="nl-NL" sz="1800" b="1" dirty="0" smtClean="0">
                <a:solidFill>
                  <a:prstClr val="black"/>
                </a:solidFill>
                <a:sym typeface="Wingdings" panose="05000000000000000000" pitchFamily="2" charset="2"/>
              </a:rPr>
              <a:t> centraal schriftelijk praktijk examen.</a:t>
            </a:r>
          </a:p>
          <a:p>
            <a:pPr lvl="1">
              <a:buClrTx/>
            </a:pPr>
            <a:r>
              <a:rPr lang="nl-NL" altLang="nl-NL" sz="1800" dirty="0" smtClean="0">
                <a:solidFill>
                  <a:prstClr val="black"/>
                </a:solidFill>
                <a:sym typeface="Wingdings" panose="05000000000000000000" pitchFamily="2" charset="2"/>
              </a:rPr>
              <a:t>Lange examens die over meerdere momenten verspreid worden.</a:t>
            </a:r>
          </a:p>
          <a:p>
            <a:pPr lvl="1">
              <a:buClrTx/>
            </a:pPr>
            <a:r>
              <a:rPr lang="nl-NL" altLang="nl-NL" sz="1800" dirty="0" smtClean="0">
                <a:solidFill>
                  <a:prstClr val="black"/>
                </a:solidFill>
                <a:sym typeface="Wingdings" panose="05000000000000000000" pitchFamily="2" charset="2"/>
              </a:rPr>
              <a:t>Zowel theoretische opdrachten (verwerking op laptop/ uitwerkbijlage) als praktijkopdrachten (bijv. gespreksvoering of handelingen vanuit de zorg)</a:t>
            </a:r>
          </a:p>
          <a:p>
            <a:pPr lvl="1">
              <a:buClrTx/>
            </a:pPr>
            <a:endParaRPr lang="nl-NL" altLang="nl-NL" sz="1800" dirty="0">
              <a:solidFill>
                <a:prstClr val="black"/>
              </a:solidFill>
            </a:endParaRPr>
          </a:p>
          <a:p>
            <a:endParaRPr lang="nl-NL" sz="1800" dirty="0"/>
          </a:p>
          <a:p>
            <a:endParaRPr lang="nl-NL" sz="1800" dirty="0"/>
          </a:p>
        </p:txBody>
      </p:sp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97299" y="8149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8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528" y="652291"/>
            <a:ext cx="6984776" cy="632666"/>
          </a:xfrm>
        </p:spPr>
        <p:txBody>
          <a:bodyPr>
            <a:normAutofit fontScale="90000"/>
          </a:bodyPr>
          <a:lstStyle/>
          <a:p>
            <a:r>
              <a:rPr lang="nl-NL" altLang="nl-NL" dirty="0" smtClean="0"/>
              <a:t>Slaag-zak regeling</a:t>
            </a:r>
            <a:r>
              <a:rPr lang="nl-NL" altLang="nl-NL" dirty="0"/>
              <a:t/>
            </a:r>
            <a:br>
              <a:rPr lang="nl-NL" altLang="nl-NL" dirty="0"/>
            </a:br>
            <a:r>
              <a:rPr lang="nl-NL" altLang="nl-NL" sz="3600" dirty="0"/>
              <a:t>Je bent geslaagd als: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24</a:t>
            </a:fld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9"/>
          </p:nvPr>
        </p:nvSpPr>
        <p:spPr>
          <a:xfrm>
            <a:off x="323528" y="1844823"/>
            <a:ext cx="8496622" cy="4248001"/>
          </a:xfrm>
        </p:spPr>
        <p:txBody>
          <a:bodyPr/>
          <a:lstStyle/>
          <a:p>
            <a:pPr lvl="0">
              <a:buClrTx/>
              <a:buFont typeface="Arial" panose="020B0604020202020204" pitchFamily="34" charset="0"/>
              <a:buChar char="-"/>
            </a:pPr>
            <a:r>
              <a:rPr lang="nl-NL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het gemiddelde van je CE ten minste 5,5 is</a:t>
            </a:r>
            <a:endParaRPr lang="nl-NL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ClrTx/>
              <a:buFont typeface="Arial" panose="020B0604020202020204" pitchFamily="34" charset="0"/>
              <a:buChar char="-"/>
            </a:pPr>
            <a:r>
              <a:rPr lang="nl-NL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 voor Nederlandse taal minimaal eindcijfer 5 hebt behaald;</a:t>
            </a:r>
            <a:endParaRPr lang="nl-NL" sz="2400" dirty="0">
              <a:solidFill>
                <a:prstClr val="black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Tx/>
              <a:buFont typeface="Arial" panose="020B0604020202020204" pitchFamily="34" charset="0"/>
              <a:buChar char="-"/>
            </a:pPr>
            <a:r>
              <a:rPr lang="nl-NL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Je één 5 hebt behaald en voor de overige examenvakken een 6 of hoger, óf</a:t>
            </a:r>
            <a:endParaRPr lang="nl-NL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buClrTx/>
              <a:buFont typeface="Arial" panose="020B0604020202020204" pitchFamily="34" charset="0"/>
              <a:buChar char="-"/>
            </a:pPr>
            <a:r>
              <a:rPr lang="nl-NL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Je een 4 hebt behaald en voor de overige examenvakken een 6 of hoger en een 7 of hoger</a:t>
            </a:r>
            <a:r>
              <a:rPr lang="nl-NL" sz="24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</a:t>
            </a:r>
            <a:endParaRPr lang="nl-NL" sz="24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nl-NL" altLang="nl-NL" sz="16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nl-NL" altLang="nl-NL" sz="1600" dirty="0" smtClean="0">
                <a:solidFill>
                  <a:srgbClr val="FF0000"/>
                </a:solidFill>
              </a:rPr>
              <a:t>Voor </a:t>
            </a:r>
            <a:r>
              <a:rPr lang="nl-NL" altLang="nl-NL" sz="1600" dirty="0">
                <a:solidFill>
                  <a:srgbClr val="FF0000"/>
                </a:solidFill>
              </a:rPr>
              <a:t>de volledige slaag-zakregeling adviseren wij u de website van de Rijksoverheid te raadplegen  </a:t>
            </a:r>
            <a:r>
              <a:rPr lang="nl-NL" altLang="nl-NL" sz="1600" dirty="0">
                <a:solidFill>
                  <a:srgbClr val="FF0000"/>
                </a:solidFill>
                <a:hlinkClick r:id="rId5"/>
              </a:rPr>
              <a:t>https://www.rijksoverheid.nl/onderwerpen/eindexamens/vmbo</a:t>
            </a:r>
            <a:r>
              <a:rPr lang="nl-NL" altLang="nl-NL" sz="1600" dirty="0">
                <a:solidFill>
                  <a:srgbClr val="FF0000"/>
                </a:solidFill>
              </a:rPr>
              <a:t> </a:t>
            </a:r>
          </a:p>
          <a:p>
            <a:endParaRPr lang="nl-NL" dirty="0"/>
          </a:p>
        </p:txBody>
      </p:sp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4846" y="7406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8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Vervolg slaag-zak regeling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25</a:t>
            </a:fld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lvl="0">
              <a:lnSpc>
                <a:spcPct val="110000"/>
              </a:lnSpc>
              <a:buClrTx/>
              <a:buFont typeface="Arial" panose="020B0604020202020204" pitchFamily="34" charset="0"/>
              <a:buChar char="-"/>
            </a:pPr>
            <a:r>
              <a:rPr lang="nl-NL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je voor twee van je examenvakken het eindcijfer 5 hebt behaald en voor je overige examenvakken een 6 of hoger waarvan ten minste één 7 of hoger.</a:t>
            </a:r>
          </a:p>
          <a:p>
            <a:pPr lvl="0">
              <a:lnSpc>
                <a:spcPct val="110000"/>
              </a:lnSpc>
              <a:buClrTx/>
              <a:buFont typeface="Arial" panose="020B0604020202020204" pitchFamily="34" charset="0"/>
              <a:buChar char="-"/>
            </a:pPr>
            <a:r>
              <a:rPr lang="nl-NL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Voor B/K </a:t>
            </a:r>
            <a:r>
              <a:rPr lang="nl-NL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Het profieldeel van Z&amp;W of D&amp;P telt als één cijfer en het gemiddelde van de keuzevakken telt als één </a:t>
            </a:r>
            <a:r>
              <a:rPr lang="nl-NL" sz="24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cijfer. </a:t>
            </a:r>
          </a:p>
          <a:p>
            <a:pPr marL="0" indent="0">
              <a:lnSpc>
                <a:spcPct val="110000"/>
              </a:lnSpc>
              <a:buClrTx/>
              <a:buNone/>
            </a:pPr>
            <a:endParaRPr lang="nl-NL" altLang="nl-NL" sz="2600" dirty="0" smtClean="0">
              <a:solidFill>
                <a:prstClr val="black"/>
              </a:solidFill>
              <a:latin typeface="Arial" panose="020B060402020202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>
              <a:lnSpc>
                <a:spcPct val="110000"/>
              </a:lnSpc>
              <a:buClrTx/>
              <a:buNone/>
            </a:pPr>
            <a:endParaRPr lang="nl-NL" altLang="nl-NL" sz="2600" dirty="0" smtClean="0">
              <a:solidFill>
                <a:prstClr val="black"/>
              </a:solidFill>
              <a:latin typeface="Arial" panose="020B060402020202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>
              <a:lnSpc>
                <a:spcPct val="110000"/>
              </a:lnSpc>
              <a:buClrTx/>
              <a:buNone/>
            </a:pPr>
            <a:r>
              <a:rPr lang="nl-NL" altLang="nl-NL" sz="1600" dirty="0" smtClean="0">
                <a:solidFill>
                  <a:srgbClr val="FF0000"/>
                </a:solidFill>
              </a:rPr>
              <a:t>Voor </a:t>
            </a:r>
            <a:r>
              <a:rPr lang="nl-NL" altLang="nl-NL" sz="1600" dirty="0">
                <a:solidFill>
                  <a:srgbClr val="FF0000"/>
                </a:solidFill>
              </a:rPr>
              <a:t>de volledige slaag-zakregeling adviseren wij u de website van de Rijksoverheid te raadplegen  </a:t>
            </a:r>
            <a:r>
              <a:rPr lang="nl-NL" altLang="nl-NL" sz="1600" dirty="0">
                <a:solidFill>
                  <a:srgbClr val="FF0000"/>
                </a:solidFill>
                <a:hlinkClick r:id="rId4"/>
              </a:rPr>
              <a:t>https://www.rijksoverheid.nl/onderwerpen/eindexamens/vmbo</a:t>
            </a:r>
            <a:r>
              <a:rPr lang="nl-NL" altLang="nl-NL" sz="1600" dirty="0">
                <a:solidFill>
                  <a:srgbClr val="FF0000"/>
                </a:solidFill>
              </a:rPr>
              <a:t> </a:t>
            </a:r>
          </a:p>
          <a:p>
            <a:pPr lvl="0">
              <a:lnSpc>
                <a:spcPct val="110000"/>
              </a:lnSpc>
              <a:buClrTx/>
              <a:buFont typeface="Arial" panose="020B0604020202020204" pitchFamily="34" charset="0"/>
              <a:buChar char="-"/>
            </a:pPr>
            <a:endParaRPr lang="nl-NL" sz="26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43072" y="7678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7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Vervolg slaag-zak regeling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26</a:t>
            </a:fld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9"/>
          </p:nvPr>
        </p:nvSpPr>
        <p:spPr>
          <a:xfrm>
            <a:off x="323528" y="1628775"/>
            <a:ext cx="8496622" cy="4575380"/>
          </a:xfrm>
        </p:spPr>
        <p:txBody>
          <a:bodyPr/>
          <a:lstStyle/>
          <a:p>
            <a:pPr lvl="0">
              <a:buClrTx/>
            </a:pPr>
            <a:r>
              <a:rPr lang="nl-NL" altLang="nl-NL" sz="2400" dirty="0">
                <a:solidFill>
                  <a:prstClr val="black"/>
                </a:solidFill>
              </a:rPr>
              <a:t>LO, CKV en voor GT het profielwerkstuk moeten met een voldoende of goed zijn beoordeeld</a:t>
            </a:r>
            <a:r>
              <a:rPr lang="nl-NL" altLang="nl-NL" sz="2400" dirty="0" smtClean="0">
                <a:solidFill>
                  <a:prstClr val="black"/>
                </a:solidFill>
              </a:rPr>
              <a:t>.</a:t>
            </a:r>
          </a:p>
          <a:p>
            <a:pPr lvl="0">
              <a:buClrTx/>
            </a:pPr>
            <a:r>
              <a:rPr lang="nl-NL" altLang="nl-NL" sz="2400" dirty="0" smtClean="0">
                <a:solidFill>
                  <a:prstClr val="black"/>
                </a:solidFill>
              </a:rPr>
              <a:t>Het schoolexamen rekenen moet voldaan zijn voor de leerlingen zonder wiskunde in het pakket.</a:t>
            </a:r>
            <a:endParaRPr lang="nl-NL" altLang="nl-NL" sz="2400" dirty="0">
              <a:solidFill>
                <a:prstClr val="black"/>
              </a:solidFill>
            </a:endParaRPr>
          </a:p>
          <a:p>
            <a:pPr lvl="0">
              <a:buClrTx/>
            </a:pPr>
            <a:r>
              <a:rPr lang="nl-NL" altLang="nl-NL" sz="2400" dirty="0">
                <a:solidFill>
                  <a:prstClr val="black"/>
                </a:solidFill>
              </a:rPr>
              <a:t>Maatschappijleer telt </a:t>
            </a:r>
            <a:r>
              <a:rPr lang="nl-NL" altLang="nl-NL" sz="2400" dirty="0" smtClean="0">
                <a:solidFill>
                  <a:prstClr val="black"/>
                </a:solidFill>
              </a:rPr>
              <a:t>mee </a:t>
            </a:r>
            <a:r>
              <a:rPr lang="nl-NL" altLang="nl-NL" sz="2400" dirty="0">
                <a:solidFill>
                  <a:prstClr val="black"/>
                </a:solidFill>
              </a:rPr>
              <a:t>in de uitslagregeling. </a:t>
            </a:r>
            <a:r>
              <a:rPr lang="nl-NL" altLang="nl-NL" sz="2400" dirty="0" smtClean="0">
                <a:solidFill>
                  <a:prstClr val="black"/>
                </a:solidFill>
              </a:rPr>
              <a:t>Een 7 of hoger kan dienen als compensatiepunt. Als </a:t>
            </a:r>
            <a:r>
              <a:rPr lang="nl-NL" altLang="nl-NL" sz="2400" dirty="0">
                <a:solidFill>
                  <a:prstClr val="black"/>
                </a:solidFill>
              </a:rPr>
              <a:t>je een 3 </a:t>
            </a:r>
            <a:r>
              <a:rPr lang="nl-NL" altLang="nl-NL" sz="2400" dirty="0" smtClean="0">
                <a:solidFill>
                  <a:prstClr val="black"/>
                </a:solidFill>
              </a:rPr>
              <a:t>of lager haalt </a:t>
            </a:r>
            <a:r>
              <a:rPr lang="nl-NL" altLang="nl-NL" sz="2400" dirty="0">
                <a:solidFill>
                  <a:prstClr val="black"/>
                </a:solidFill>
              </a:rPr>
              <a:t>voor </a:t>
            </a:r>
            <a:r>
              <a:rPr lang="nl-NL" altLang="nl-NL" sz="2400" dirty="0" smtClean="0">
                <a:solidFill>
                  <a:prstClr val="black"/>
                </a:solidFill>
              </a:rPr>
              <a:t>maatschappijleer, </a:t>
            </a:r>
            <a:r>
              <a:rPr lang="nl-NL" altLang="nl-NL" sz="2400" dirty="0">
                <a:solidFill>
                  <a:prstClr val="black"/>
                </a:solidFill>
              </a:rPr>
              <a:t>ben je gezakt</a:t>
            </a:r>
            <a:r>
              <a:rPr lang="nl-NL" altLang="nl-NL" sz="2400" dirty="0" smtClean="0">
                <a:solidFill>
                  <a:prstClr val="black"/>
                </a:solidFill>
              </a:rPr>
              <a:t>.</a:t>
            </a:r>
          </a:p>
          <a:p>
            <a:pPr lvl="0">
              <a:buClrTx/>
            </a:pPr>
            <a:r>
              <a:rPr lang="nl-NL" altLang="nl-NL" sz="2400" dirty="0" smtClean="0">
                <a:solidFill>
                  <a:prstClr val="black"/>
                </a:solidFill>
              </a:rPr>
              <a:t>Een beroepsgericht keuzevak (B,K of GL) mag nooit een afgerond eindcijfer 3 of lager zijn.</a:t>
            </a:r>
            <a:endParaRPr lang="nl-NL" altLang="nl-NL" sz="2400" dirty="0">
              <a:solidFill>
                <a:prstClr val="black"/>
              </a:solidFill>
            </a:endParaRPr>
          </a:p>
          <a:p>
            <a:pPr marL="0" indent="0">
              <a:lnSpc>
                <a:spcPct val="110000"/>
              </a:lnSpc>
              <a:buClrTx/>
              <a:buNone/>
            </a:pPr>
            <a:endParaRPr lang="nl-NL" altLang="nl-NL" sz="1600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110000"/>
              </a:lnSpc>
              <a:buClrTx/>
              <a:buNone/>
            </a:pPr>
            <a:r>
              <a:rPr lang="nl-NL" altLang="nl-NL" sz="1600" dirty="0" smtClean="0">
                <a:solidFill>
                  <a:srgbClr val="FF0000"/>
                </a:solidFill>
              </a:rPr>
              <a:t>Voor </a:t>
            </a:r>
            <a:r>
              <a:rPr lang="nl-NL" altLang="nl-NL" sz="1600" dirty="0">
                <a:solidFill>
                  <a:srgbClr val="FF0000"/>
                </a:solidFill>
              </a:rPr>
              <a:t>de volledige slaag-zakregeling adviseren wij u de website van de Rijksoverheid te raadplegen  </a:t>
            </a:r>
            <a:r>
              <a:rPr lang="nl-NL" altLang="nl-NL" sz="1600" dirty="0">
                <a:solidFill>
                  <a:srgbClr val="FF0000"/>
                </a:solidFill>
                <a:hlinkClick r:id="rId4"/>
              </a:rPr>
              <a:t>https://www.rijksoverheid.nl/onderwerpen/eindexamens/vmbo</a:t>
            </a:r>
            <a:r>
              <a:rPr lang="nl-NL" altLang="nl-NL" sz="1600" dirty="0">
                <a:solidFill>
                  <a:srgbClr val="FF0000"/>
                </a:solidFill>
              </a:rPr>
              <a:t> </a:t>
            </a:r>
          </a:p>
          <a:p>
            <a:endParaRPr lang="nl-NL" dirty="0"/>
          </a:p>
        </p:txBody>
      </p:sp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9577" y="8527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0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528" y="721116"/>
            <a:ext cx="6984776" cy="632666"/>
          </a:xfrm>
        </p:spPr>
        <p:txBody>
          <a:bodyPr>
            <a:noAutofit/>
          </a:bodyPr>
          <a:lstStyle/>
          <a:p>
            <a:r>
              <a:rPr lang="nl-NL" altLang="nl-NL" dirty="0"/>
              <a:t>Samengevat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27</a:t>
            </a:fld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9"/>
          </p:nvPr>
        </p:nvSpPr>
        <p:spPr>
          <a:xfrm>
            <a:off x="323528" y="2153265"/>
            <a:ext cx="8496622" cy="3939560"/>
          </a:xfrm>
        </p:spPr>
        <p:txBody>
          <a:bodyPr anchor="t"/>
          <a:lstStyle/>
          <a:p>
            <a:pPr>
              <a:buClrTx/>
            </a:pPr>
            <a:r>
              <a:rPr lang="nl-NL" altLang="nl-NL" dirty="0"/>
              <a:t>Je mag één 4 of twee keer een 5 hebben op je eindlijst maar dan moet je tenminste één 7 hebben . </a:t>
            </a:r>
            <a:endParaRPr lang="nl-NL" altLang="nl-NL" dirty="0">
              <a:solidFill>
                <a:prstClr val="black"/>
              </a:solidFill>
            </a:endParaRPr>
          </a:p>
          <a:p>
            <a:pPr lvl="0">
              <a:buClrTx/>
            </a:pPr>
            <a:r>
              <a:rPr lang="nl-NL" altLang="nl-NL" b="1" dirty="0">
                <a:solidFill>
                  <a:prstClr val="black"/>
                </a:solidFill>
              </a:rPr>
              <a:t>Gemiddelde cijfer CE minimaal 5.5</a:t>
            </a:r>
          </a:p>
          <a:p>
            <a:pPr lvl="0">
              <a:buClrTx/>
            </a:pPr>
            <a:r>
              <a:rPr lang="nl-NL" altLang="nl-NL" dirty="0">
                <a:solidFill>
                  <a:prstClr val="black"/>
                </a:solidFill>
              </a:rPr>
              <a:t>Nederlands minimaal 5</a:t>
            </a:r>
          </a:p>
          <a:p>
            <a:endParaRPr lang="nl-NL" dirty="0"/>
          </a:p>
        </p:txBody>
      </p:sp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72234" y="7937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0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nl-NL" altLang="nl-NL" dirty="0"/>
              <a:t>De </a:t>
            </a:r>
            <a:r>
              <a:rPr lang="nl-NL" altLang="nl-NL" dirty="0" smtClean="0"/>
              <a:t>uitslag</a:t>
            </a:r>
            <a:r>
              <a:rPr lang="nl-NL" altLang="nl-NL" sz="4400" dirty="0"/>
              <a:t/>
            </a:r>
            <a:br>
              <a:rPr lang="nl-NL" altLang="nl-NL" sz="4400" dirty="0"/>
            </a:br>
            <a:endParaRPr lang="nl-NL" sz="4400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28</a:t>
            </a:fld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lvl="0">
              <a:buClrTx/>
            </a:pPr>
            <a:r>
              <a:rPr lang="nl-NL" altLang="nl-NL" dirty="0">
                <a:solidFill>
                  <a:prstClr val="black"/>
                </a:solidFill>
              </a:rPr>
              <a:t>W</a:t>
            </a:r>
            <a:r>
              <a:rPr lang="nl-NL" altLang="nl-NL" dirty="0" smtClean="0">
                <a:solidFill>
                  <a:prstClr val="black"/>
                </a:solidFill>
              </a:rPr>
              <a:t>ordt </a:t>
            </a:r>
            <a:r>
              <a:rPr lang="nl-NL" altLang="nl-NL" dirty="0">
                <a:solidFill>
                  <a:prstClr val="black"/>
                </a:solidFill>
              </a:rPr>
              <a:t>op woensdag </a:t>
            </a:r>
            <a:r>
              <a:rPr lang="nl-NL" altLang="nl-NL" dirty="0" smtClean="0">
                <a:solidFill>
                  <a:prstClr val="black"/>
                </a:solidFill>
              </a:rPr>
              <a:t>15 </a:t>
            </a:r>
            <a:r>
              <a:rPr lang="nl-NL" altLang="nl-NL" dirty="0">
                <a:solidFill>
                  <a:prstClr val="black"/>
                </a:solidFill>
              </a:rPr>
              <a:t>juni </a:t>
            </a:r>
            <a:r>
              <a:rPr lang="nl-NL" altLang="nl-NL" dirty="0" smtClean="0">
                <a:solidFill>
                  <a:prstClr val="black"/>
                </a:solidFill>
              </a:rPr>
              <a:t>2022 </a:t>
            </a:r>
            <a:r>
              <a:rPr lang="nl-NL" altLang="nl-NL" dirty="0">
                <a:solidFill>
                  <a:prstClr val="black"/>
                </a:solidFill>
              </a:rPr>
              <a:t>bekend </a:t>
            </a:r>
            <a:r>
              <a:rPr lang="nl-NL" altLang="nl-NL" dirty="0" smtClean="0">
                <a:solidFill>
                  <a:prstClr val="black"/>
                </a:solidFill>
              </a:rPr>
              <a:t>gemaakt.</a:t>
            </a:r>
          </a:p>
          <a:p>
            <a:pPr lvl="0">
              <a:buClrTx/>
            </a:pPr>
            <a:r>
              <a:rPr lang="nl-NL" altLang="nl-NL" dirty="0" smtClean="0">
                <a:solidFill>
                  <a:prstClr val="black"/>
                </a:solidFill>
              </a:rPr>
              <a:t>We </a:t>
            </a:r>
            <a:r>
              <a:rPr lang="nl-NL" altLang="nl-NL" dirty="0">
                <a:solidFill>
                  <a:prstClr val="black"/>
                </a:solidFill>
              </a:rPr>
              <a:t>bellen alle geslaagde kandidaten </a:t>
            </a:r>
            <a:endParaRPr lang="nl-NL" altLang="nl-NL" dirty="0" smtClean="0">
              <a:solidFill>
                <a:prstClr val="black"/>
              </a:solidFill>
            </a:endParaRPr>
          </a:p>
          <a:p>
            <a:pPr lvl="0">
              <a:buClrTx/>
            </a:pPr>
            <a:r>
              <a:rPr lang="nl-NL" altLang="nl-NL" dirty="0" smtClean="0">
                <a:solidFill>
                  <a:prstClr val="black"/>
                </a:solidFill>
              </a:rPr>
              <a:t>De kandidaten </a:t>
            </a:r>
            <a:r>
              <a:rPr lang="nl-NL" altLang="nl-NL" dirty="0">
                <a:solidFill>
                  <a:prstClr val="black"/>
                </a:solidFill>
              </a:rPr>
              <a:t>die (nog) </a:t>
            </a:r>
            <a:r>
              <a:rPr lang="nl-NL" altLang="nl-NL" i="1" u="sng" dirty="0">
                <a:solidFill>
                  <a:prstClr val="black"/>
                </a:solidFill>
              </a:rPr>
              <a:t>niet</a:t>
            </a:r>
            <a:r>
              <a:rPr lang="nl-NL" altLang="nl-NL" i="1" dirty="0">
                <a:solidFill>
                  <a:prstClr val="black"/>
                </a:solidFill>
              </a:rPr>
              <a:t> </a:t>
            </a:r>
            <a:r>
              <a:rPr lang="nl-NL" altLang="nl-NL" dirty="0">
                <a:solidFill>
                  <a:prstClr val="black"/>
                </a:solidFill>
              </a:rPr>
              <a:t>geslaagd zijn worden thuis </a:t>
            </a:r>
            <a:r>
              <a:rPr lang="nl-NL" altLang="nl-NL" dirty="0" smtClean="0">
                <a:solidFill>
                  <a:prstClr val="black"/>
                </a:solidFill>
              </a:rPr>
              <a:t>bezocht.</a:t>
            </a:r>
            <a:endParaRPr lang="nl-NL" altLang="nl-NL" dirty="0">
              <a:solidFill>
                <a:prstClr val="black"/>
              </a:solidFill>
            </a:endParaRPr>
          </a:p>
          <a:p>
            <a:endParaRPr lang="nl-NL" dirty="0"/>
          </a:p>
        </p:txBody>
      </p:sp>
      <p:pic>
        <p:nvPicPr>
          <p:cNvPr id="6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8869" y="7897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7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528" y="780110"/>
            <a:ext cx="6984776" cy="1136722"/>
          </a:xfrm>
        </p:spPr>
        <p:txBody>
          <a:bodyPr>
            <a:noAutofit/>
          </a:bodyPr>
          <a:lstStyle/>
          <a:p>
            <a:r>
              <a:rPr lang="nl-NL" altLang="nl-NL" dirty="0"/>
              <a:t>Herkansing centraal </a:t>
            </a:r>
            <a:r>
              <a:rPr lang="nl-NL" altLang="nl-NL" dirty="0" smtClean="0"/>
              <a:t>examen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29</a:t>
            </a:fld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9"/>
          </p:nvPr>
        </p:nvSpPr>
        <p:spPr>
          <a:xfrm>
            <a:off x="323528" y="1562871"/>
            <a:ext cx="8496622" cy="4175993"/>
          </a:xfrm>
        </p:spPr>
        <p:txBody>
          <a:bodyPr/>
          <a:lstStyle/>
          <a:p>
            <a:r>
              <a:rPr lang="nl-NL" b="1" dirty="0" smtClean="0"/>
              <a:t>Basis en kaderberoepsgerichte leerweg:</a:t>
            </a:r>
          </a:p>
          <a:p>
            <a:pPr lvl="1"/>
            <a:r>
              <a:rPr lang="nl-NL" dirty="0"/>
              <a:t>Iedere kandidaat heeft recht op een herkansing van (één of meerdere onderdelen van) het beroepsgerichte </a:t>
            </a:r>
            <a:r>
              <a:rPr lang="nl-NL" dirty="0" err="1"/>
              <a:t>profielvak</a:t>
            </a:r>
            <a:r>
              <a:rPr lang="nl-NL" dirty="0"/>
              <a:t>.</a:t>
            </a:r>
          </a:p>
          <a:p>
            <a:pPr lvl="1"/>
            <a:r>
              <a:rPr lang="nl-NL" dirty="0"/>
              <a:t>Daarnaast heeft iedere kandidaat recht op een herkansing van </a:t>
            </a:r>
            <a:r>
              <a:rPr lang="nl-NL" dirty="0" smtClean="0"/>
              <a:t>één uit </a:t>
            </a:r>
            <a:r>
              <a:rPr lang="nl-NL" dirty="0"/>
              <a:t>de vakken: NE, EN, WI, BI, AK of </a:t>
            </a:r>
            <a:r>
              <a:rPr lang="nl-NL" dirty="0" smtClean="0"/>
              <a:t>EC</a:t>
            </a:r>
            <a:r>
              <a:rPr lang="nl-NL" dirty="0"/>
              <a:t> </a:t>
            </a:r>
            <a:r>
              <a:rPr lang="nl-NL" dirty="0" smtClean="0"/>
              <a:t>(het hoogste cijfer telt).</a:t>
            </a:r>
            <a:endParaRPr lang="nl-NL" b="1" dirty="0" smtClean="0"/>
          </a:p>
          <a:p>
            <a:r>
              <a:rPr lang="nl-NL" b="1" dirty="0" smtClean="0"/>
              <a:t>Gemengde en theoretische leerweg:</a:t>
            </a:r>
          </a:p>
          <a:p>
            <a:pPr lvl="1"/>
            <a:r>
              <a:rPr lang="nl-NL" dirty="0"/>
              <a:t>Iedere kandidaat heeft recht op één herkansing (het hoogste cijfer telt</a:t>
            </a:r>
            <a:r>
              <a:rPr lang="nl-NL" dirty="0" smtClean="0"/>
              <a:t>).</a:t>
            </a:r>
            <a:endParaRPr lang="nl-NL" altLang="nl-NL" dirty="0">
              <a:solidFill>
                <a:prstClr val="black"/>
              </a:solidFill>
            </a:endParaRPr>
          </a:p>
          <a:p>
            <a:r>
              <a:rPr lang="nl-NL" altLang="nl-NL" sz="2400" b="1" dirty="0" smtClean="0">
                <a:solidFill>
                  <a:prstClr val="black"/>
                </a:solidFill>
              </a:rPr>
              <a:t>Je </a:t>
            </a:r>
            <a:r>
              <a:rPr lang="nl-NL" altLang="nl-NL" sz="2400" b="1" dirty="0">
                <a:solidFill>
                  <a:prstClr val="black"/>
                </a:solidFill>
              </a:rPr>
              <a:t>mag ook een cijfer </a:t>
            </a:r>
            <a:r>
              <a:rPr lang="nl-NL" altLang="nl-NL" sz="2400" b="1" dirty="0" smtClean="0">
                <a:solidFill>
                  <a:prstClr val="black"/>
                </a:solidFill>
              </a:rPr>
              <a:t>verbeteren!</a:t>
            </a:r>
          </a:p>
          <a:p>
            <a:r>
              <a:rPr lang="nl-NL" altLang="nl-NL" sz="2400" b="1" dirty="0" smtClean="0">
                <a:solidFill>
                  <a:prstClr val="black"/>
                </a:solidFill>
              </a:rPr>
              <a:t>Uitslag van de herexamens is op vrijdag 1 juli 2022</a:t>
            </a:r>
            <a:endParaRPr lang="nl-NL" altLang="nl-NL" sz="3200" dirty="0">
              <a:solidFill>
                <a:prstClr val="black"/>
              </a:solidFill>
            </a:endParaRPr>
          </a:p>
          <a:p>
            <a:pPr lvl="0">
              <a:buClrTx/>
              <a:buNone/>
            </a:pPr>
            <a:endParaRPr lang="nl-NL" altLang="nl-NL" sz="3200" dirty="0">
              <a:solidFill>
                <a:prstClr val="black"/>
              </a:solidFill>
            </a:endParaRPr>
          </a:p>
          <a:p>
            <a:endParaRPr lang="nl-NL" dirty="0"/>
          </a:p>
        </p:txBody>
      </p:sp>
      <p:pic>
        <p:nvPicPr>
          <p:cNvPr id="6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87973" y="8611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Inhoud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3</a:t>
            </a:fld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 dirty="0" smtClean="0"/>
              <a:t>Voorstellen mentoren + betrokkenen examenjaar</a:t>
            </a:r>
          </a:p>
          <a:p>
            <a:r>
              <a:rPr lang="nl-NL" dirty="0" smtClean="0"/>
              <a:t>Verzuimprotocol (geoorloofd en ongeoorloofd verzuim)</a:t>
            </a:r>
          </a:p>
          <a:p>
            <a:r>
              <a:rPr lang="nl-NL" dirty="0" smtClean="0"/>
              <a:t>Examenreglement </a:t>
            </a:r>
          </a:p>
          <a:p>
            <a:r>
              <a:rPr lang="nl-NL" dirty="0" smtClean="0"/>
              <a:t>Het PTA </a:t>
            </a:r>
          </a:p>
          <a:p>
            <a:r>
              <a:rPr lang="nl-NL" dirty="0" smtClean="0"/>
              <a:t>Centraal examen</a:t>
            </a:r>
          </a:p>
          <a:p>
            <a:r>
              <a:rPr lang="nl-NL" dirty="0" smtClean="0"/>
              <a:t>Slaag-zak regeling</a:t>
            </a:r>
          </a:p>
          <a:p>
            <a:r>
              <a:rPr lang="nl-NL" dirty="0" smtClean="0"/>
              <a:t>Vervolgopleiding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7093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528" y="284746"/>
            <a:ext cx="6984776" cy="747514"/>
          </a:xfrm>
        </p:spPr>
        <p:txBody>
          <a:bodyPr/>
          <a:lstStyle/>
          <a:p>
            <a:r>
              <a:rPr lang="nl-NL" dirty="0" smtClean="0"/>
              <a:t>Tot slot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23528" y="1159024"/>
            <a:ext cx="5345752" cy="4567406"/>
          </a:xfrm>
        </p:spPr>
        <p:txBody>
          <a:bodyPr>
            <a:normAutofit fontScale="77500" lnSpcReduction="20000"/>
          </a:bodyPr>
          <a:lstStyle/>
          <a:p>
            <a:r>
              <a:rPr lang="nl-NL" sz="2400" dirty="0" smtClean="0">
                <a:solidFill>
                  <a:srgbClr val="002060"/>
                </a:solidFill>
              </a:rPr>
              <a:t>Heeft u vragen </a:t>
            </a:r>
            <a:r>
              <a:rPr lang="nl-NL" sz="2400" dirty="0">
                <a:solidFill>
                  <a:srgbClr val="002060"/>
                </a:solidFill>
              </a:rPr>
              <a:t>met betrekking tot zaken rondom uw zoon/dochter: eerste lijn met mentor, vervolgens leerlingbegeleider.</a:t>
            </a:r>
          </a:p>
          <a:p>
            <a:endParaRPr lang="nl-NL" sz="2400" dirty="0">
              <a:solidFill>
                <a:srgbClr val="002060"/>
              </a:solidFill>
            </a:endParaRPr>
          </a:p>
          <a:p>
            <a:r>
              <a:rPr lang="nl-NL" sz="2400" dirty="0">
                <a:solidFill>
                  <a:srgbClr val="002060"/>
                </a:solidFill>
              </a:rPr>
              <a:t>Algemeen inhoudelijke vragen leerjaar </a:t>
            </a:r>
            <a:r>
              <a:rPr lang="nl-NL" sz="2400" dirty="0" smtClean="0">
                <a:solidFill>
                  <a:srgbClr val="002060"/>
                </a:solidFill>
              </a:rPr>
              <a:t>4 of de (school)examens: </a:t>
            </a:r>
            <a:r>
              <a:rPr lang="nl-NL" sz="2400" dirty="0">
                <a:solidFill>
                  <a:srgbClr val="002060"/>
                </a:solidFill>
                <a:hlinkClick r:id="rId5"/>
              </a:rPr>
              <a:t>culenreef@ubboemius.nl</a:t>
            </a:r>
            <a:r>
              <a:rPr lang="nl-NL" sz="2400" dirty="0" smtClean="0">
                <a:solidFill>
                  <a:srgbClr val="002060"/>
                </a:solidFill>
              </a:rPr>
              <a:t>.</a:t>
            </a:r>
          </a:p>
          <a:p>
            <a:endParaRPr lang="nl-NL" sz="2400" dirty="0">
              <a:solidFill>
                <a:srgbClr val="002060"/>
              </a:solidFill>
            </a:endParaRPr>
          </a:p>
          <a:p>
            <a:r>
              <a:rPr lang="nl-NL" sz="2400" dirty="0" smtClean="0">
                <a:solidFill>
                  <a:srgbClr val="002060"/>
                </a:solidFill>
              </a:rPr>
              <a:t>Bekijk ook de presentatie over kiezen voor een vervolgopleiding. Deze is net als deze informatieve PowerPoint te vinden op de website van het Ubbo Emmius.</a:t>
            </a:r>
            <a:endParaRPr lang="nl-NL" sz="2400" dirty="0">
              <a:solidFill>
                <a:srgbClr val="002060"/>
              </a:solidFill>
            </a:endParaRPr>
          </a:p>
          <a:p>
            <a:endParaRPr lang="nl-NL" sz="2400" dirty="0" smtClean="0"/>
          </a:p>
          <a:p>
            <a:r>
              <a:rPr lang="nl-NL" sz="2400" dirty="0" smtClean="0"/>
              <a:t>Leerlingen, heel veel succes gewenst in het examenjaar!</a:t>
            </a:r>
          </a:p>
          <a:p>
            <a:endParaRPr lang="nl-NL" sz="2400" dirty="0" smtClean="0"/>
          </a:p>
          <a:p>
            <a:r>
              <a:rPr lang="nl-NL" sz="2400" dirty="0" smtClean="0"/>
              <a:t>Hartelijk dank voor uw interesse.</a:t>
            </a:r>
            <a:endParaRPr lang="nl-NL" sz="240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30</a:t>
            </a:fld>
            <a:endParaRPr lang="nl-NL"/>
          </a:p>
        </p:txBody>
      </p:sp>
      <p:pic>
        <p:nvPicPr>
          <p:cNvPr id="7" name="Tijdelijke aanduiding voor afbeelding 6" descr="File:Circle-icons-contacts.svg - Wikimedia Commons"/>
          <p:cNvPicPr>
            <a:picLocks noGrp="1" noChangeAspect="1"/>
          </p:cNvPicPr>
          <p:nvPr>
            <p:ph type="pic" sz="quarter" idx="18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9" b="8249"/>
          <a:stretch>
            <a:fillRect/>
          </a:stretch>
        </p:blipFill>
        <p:spPr/>
      </p:pic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09525" y="4148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3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Mentoren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8"/>
          </p:nvPr>
        </p:nvSpPr>
        <p:spPr>
          <a:xfrm>
            <a:off x="323850" y="1628775"/>
            <a:ext cx="5256262" cy="4464050"/>
          </a:xfrm>
        </p:spPr>
        <p:txBody>
          <a:bodyPr/>
          <a:lstStyle/>
          <a:p>
            <a:pPr marL="0" lvl="0" indent="0">
              <a:buNone/>
            </a:pPr>
            <a:r>
              <a:rPr lang="nl-NL" dirty="0" smtClean="0"/>
              <a:t>De mentor is het eerste aanspreekpunt voor de leerlingen en ouders.</a:t>
            </a:r>
          </a:p>
          <a:p>
            <a:pPr marL="0" lvl="0" indent="0">
              <a:buNone/>
            </a:pPr>
            <a:endParaRPr lang="nl-NL" dirty="0" smtClean="0"/>
          </a:p>
          <a:p>
            <a:pPr lvl="0"/>
            <a:r>
              <a:rPr lang="nl-NL" dirty="0"/>
              <a:t>4</a:t>
            </a:r>
            <a:r>
              <a:rPr lang="nl-NL" dirty="0" smtClean="0"/>
              <a:t>A</a:t>
            </a:r>
            <a:r>
              <a:rPr lang="nl-NL" dirty="0"/>
              <a:t>	</a:t>
            </a:r>
            <a:r>
              <a:rPr lang="nl-NL" dirty="0" smtClean="0"/>
              <a:t>dhr</a:t>
            </a:r>
            <a:r>
              <a:rPr lang="nl-NL" dirty="0"/>
              <a:t>. </a:t>
            </a:r>
            <a:r>
              <a:rPr lang="nl-NL" dirty="0" smtClean="0"/>
              <a:t>Swart</a:t>
            </a:r>
            <a:r>
              <a:rPr lang="nl-NL" dirty="0"/>
              <a:t>		</a:t>
            </a:r>
          </a:p>
          <a:p>
            <a:pPr lvl="0"/>
            <a:r>
              <a:rPr lang="nl-NL" dirty="0" smtClean="0"/>
              <a:t>4B</a:t>
            </a:r>
            <a:r>
              <a:rPr lang="nl-NL" dirty="0"/>
              <a:t>	</a:t>
            </a:r>
            <a:r>
              <a:rPr lang="nl-NL" dirty="0" smtClean="0"/>
              <a:t>dhr. Van Veen  </a:t>
            </a:r>
            <a:r>
              <a:rPr lang="nl-NL" dirty="0"/>
              <a:t>		</a:t>
            </a:r>
          </a:p>
          <a:p>
            <a:pPr lvl="0"/>
            <a:r>
              <a:rPr lang="nl-NL" dirty="0"/>
              <a:t>4</a:t>
            </a:r>
            <a:r>
              <a:rPr lang="nl-NL" dirty="0" smtClean="0"/>
              <a:t>C</a:t>
            </a:r>
            <a:r>
              <a:rPr lang="nl-NL" dirty="0"/>
              <a:t>	</a:t>
            </a:r>
            <a:r>
              <a:rPr lang="nl-NL" dirty="0" smtClean="0"/>
              <a:t>mw</a:t>
            </a:r>
            <a:r>
              <a:rPr lang="nl-NL" dirty="0"/>
              <a:t>. </a:t>
            </a:r>
            <a:r>
              <a:rPr lang="nl-NL" dirty="0" smtClean="0"/>
              <a:t>Bakker</a:t>
            </a:r>
            <a:endParaRPr lang="nl-NL" dirty="0"/>
          </a:p>
          <a:p>
            <a:pPr lvl="0"/>
            <a:r>
              <a:rPr lang="nl-NL" dirty="0"/>
              <a:t>4</a:t>
            </a:r>
            <a:r>
              <a:rPr lang="nl-NL" dirty="0" smtClean="0"/>
              <a:t>D</a:t>
            </a:r>
            <a:r>
              <a:rPr lang="nl-NL" dirty="0"/>
              <a:t>	</a:t>
            </a:r>
            <a:r>
              <a:rPr lang="nl-NL" dirty="0" smtClean="0"/>
              <a:t>dhr</a:t>
            </a:r>
            <a:r>
              <a:rPr lang="nl-NL" dirty="0"/>
              <a:t>. </a:t>
            </a:r>
            <a:r>
              <a:rPr lang="nl-NL" dirty="0" smtClean="0"/>
              <a:t>Barendregt</a:t>
            </a:r>
            <a:r>
              <a:rPr lang="nl-NL" dirty="0"/>
              <a:t>		</a:t>
            </a:r>
          </a:p>
          <a:p>
            <a:pPr lvl="0"/>
            <a:r>
              <a:rPr lang="nl-NL" dirty="0"/>
              <a:t>4</a:t>
            </a:r>
            <a:r>
              <a:rPr lang="nl-NL" dirty="0" smtClean="0"/>
              <a:t>E</a:t>
            </a:r>
            <a:r>
              <a:rPr lang="nl-NL" dirty="0"/>
              <a:t>	</a:t>
            </a:r>
            <a:r>
              <a:rPr lang="nl-NL" dirty="0" smtClean="0"/>
              <a:t>mw. Nijland</a:t>
            </a:r>
            <a:r>
              <a:rPr lang="nl-NL" dirty="0"/>
              <a:t>		</a:t>
            </a:r>
          </a:p>
          <a:p>
            <a:pPr lvl="0"/>
            <a:r>
              <a:rPr lang="nl-NL" dirty="0"/>
              <a:t>4</a:t>
            </a:r>
            <a:r>
              <a:rPr lang="nl-NL" dirty="0" smtClean="0"/>
              <a:t>F</a:t>
            </a:r>
            <a:r>
              <a:rPr lang="nl-NL" dirty="0"/>
              <a:t>	</a:t>
            </a:r>
            <a:r>
              <a:rPr lang="nl-NL" dirty="0" smtClean="0"/>
              <a:t>dhr</a:t>
            </a:r>
            <a:r>
              <a:rPr lang="nl-NL" dirty="0"/>
              <a:t>. </a:t>
            </a:r>
            <a:r>
              <a:rPr lang="nl-NL" dirty="0" smtClean="0"/>
              <a:t>Kral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4</a:t>
            </a:fld>
            <a:endParaRPr lang="nl-NL"/>
          </a:p>
        </p:txBody>
      </p:sp>
      <p:pic>
        <p:nvPicPr>
          <p:cNvPr id="8" name="Tijdelijke aanduiding voor afbeelding 7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" t="18074" r="16"/>
          <a:stretch/>
        </p:blipFill>
        <p:spPr>
          <a:xfrm>
            <a:off x="4732421" y="2638867"/>
            <a:ext cx="3981242" cy="2991912"/>
          </a:xfrm>
        </p:spPr>
      </p:pic>
      <p:pic>
        <p:nvPicPr>
          <p:cNvPr id="3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28553" y="7897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2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Even een beeld bij de mentoren…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5</a:t>
            </a:fld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9"/>
          </p:nvPr>
        </p:nvSpPr>
        <p:spPr>
          <a:xfrm>
            <a:off x="-146988" y="1513365"/>
            <a:ext cx="4054509" cy="4464050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§"/>
            </a:pPr>
            <a:r>
              <a:rPr lang="nl-NL" sz="1600" dirty="0" smtClean="0"/>
              <a:t>Dhr. Swart (4A)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nl-NL" sz="1600" dirty="0"/>
          </a:p>
          <a:p>
            <a:pPr lvl="1">
              <a:buFont typeface="Wingdings" panose="05000000000000000000" pitchFamily="2" charset="2"/>
              <a:buChar char="§"/>
            </a:pPr>
            <a:endParaRPr lang="nl-NL" sz="1600" dirty="0" smtClean="0"/>
          </a:p>
          <a:p>
            <a:pPr lvl="1">
              <a:buFont typeface="Wingdings" panose="05000000000000000000" pitchFamily="2" charset="2"/>
              <a:buChar char="§"/>
            </a:pPr>
            <a:endParaRPr lang="nl-NL" sz="1600" dirty="0"/>
          </a:p>
          <a:p>
            <a:pPr lvl="1">
              <a:buFont typeface="Wingdings" panose="05000000000000000000" pitchFamily="2" charset="2"/>
              <a:buChar char="§"/>
            </a:pPr>
            <a:endParaRPr lang="nl-NL" sz="1600" dirty="0" smtClean="0"/>
          </a:p>
          <a:p>
            <a:pPr lvl="1">
              <a:buFont typeface="Wingdings" panose="05000000000000000000" pitchFamily="2" charset="2"/>
              <a:buChar char="§"/>
            </a:pPr>
            <a:endParaRPr lang="nl-NL" sz="16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600" dirty="0" smtClean="0"/>
              <a:t>Dhr. Van Veen (4B)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nl-NL" sz="1600" dirty="0"/>
          </a:p>
          <a:p>
            <a:pPr lvl="1">
              <a:buFont typeface="Wingdings" panose="05000000000000000000" pitchFamily="2" charset="2"/>
              <a:buChar char="§"/>
            </a:pPr>
            <a:endParaRPr lang="nl-NL" sz="1600" dirty="0" smtClean="0"/>
          </a:p>
          <a:p>
            <a:pPr lvl="1">
              <a:buFont typeface="Wingdings" panose="05000000000000000000" pitchFamily="2" charset="2"/>
              <a:buChar char="§"/>
            </a:pPr>
            <a:endParaRPr lang="nl-NL" sz="1600" dirty="0" smtClean="0"/>
          </a:p>
          <a:p>
            <a:pPr lvl="1">
              <a:buFont typeface="Wingdings" panose="05000000000000000000" pitchFamily="2" charset="2"/>
              <a:buChar char="§"/>
            </a:pPr>
            <a:endParaRPr lang="nl-NL" sz="1600" dirty="0"/>
          </a:p>
          <a:p>
            <a:pPr lvl="1">
              <a:buFont typeface="Wingdings" panose="05000000000000000000" pitchFamily="2" charset="2"/>
              <a:buChar char="§"/>
            </a:pPr>
            <a:endParaRPr lang="nl-NL" sz="16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600" dirty="0" smtClean="0"/>
              <a:t>Mw. Bakker (4C)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nl-NL" sz="1600" dirty="0"/>
          </a:p>
          <a:p>
            <a:pPr lvl="1"/>
            <a:endParaRPr lang="nl-NL" dirty="0" smtClean="0"/>
          </a:p>
          <a:p>
            <a:pPr lvl="1"/>
            <a:endParaRPr lang="nl-NL" dirty="0"/>
          </a:p>
        </p:txBody>
      </p:sp>
      <p:sp>
        <p:nvSpPr>
          <p:cNvPr id="12" name="Tijdelijke aanduiding voor tekst 3"/>
          <p:cNvSpPr txBox="1">
            <a:spLocks/>
          </p:cNvSpPr>
          <p:nvPr/>
        </p:nvSpPr>
        <p:spPr>
          <a:xfrm>
            <a:off x="3338479" y="1513365"/>
            <a:ext cx="4054509" cy="44640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21428D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21428D"/>
              </a:buClr>
              <a:buFont typeface="Arial" panose="020B0604020202020204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§"/>
            </a:pPr>
            <a:r>
              <a:rPr lang="nl-NL" sz="1600" dirty="0" smtClean="0"/>
              <a:t>Dhr. Barendregt (4D)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nl-NL" sz="1600" dirty="0" smtClean="0"/>
          </a:p>
          <a:p>
            <a:pPr lvl="1">
              <a:buFont typeface="Wingdings" panose="05000000000000000000" pitchFamily="2" charset="2"/>
              <a:buChar char="§"/>
            </a:pPr>
            <a:endParaRPr lang="nl-NL" sz="1600" dirty="0" smtClean="0"/>
          </a:p>
          <a:p>
            <a:pPr lvl="1">
              <a:buFont typeface="Wingdings" panose="05000000000000000000" pitchFamily="2" charset="2"/>
              <a:buChar char="§"/>
            </a:pPr>
            <a:endParaRPr lang="nl-NL" sz="1600" dirty="0" smtClean="0"/>
          </a:p>
          <a:p>
            <a:pPr lvl="1">
              <a:buFont typeface="Wingdings" panose="05000000000000000000" pitchFamily="2" charset="2"/>
              <a:buChar char="§"/>
            </a:pPr>
            <a:endParaRPr lang="nl-NL" sz="1600" dirty="0" smtClean="0"/>
          </a:p>
          <a:p>
            <a:pPr lvl="1">
              <a:buFont typeface="Wingdings" panose="05000000000000000000" pitchFamily="2" charset="2"/>
              <a:buChar char="§"/>
            </a:pPr>
            <a:endParaRPr lang="nl-NL" sz="16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600" dirty="0" smtClean="0"/>
              <a:t>Mw. Nijland (4E)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nl-NL" sz="1600" dirty="0" smtClean="0"/>
          </a:p>
          <a:p>
            <a:pPr lvl="1">
              <a:buFont typeface="Wingdings" panose="05000000000000000000" pitchFamily="2" charset="2"/>
              <a:buChar char="§"/>
            </a:pPr>
            <a:endParaRPr lang="nl-NL" sz="1600" dirty="0" smtClean="0"/>
          </a:p>
          <a:p>
            <a:pPr lvl="1">
              <a:buFont typeface="Wingdings" panose="05000000000000000000" pitchFamily="2" charset="2"/>
              <a:buChar char="§"/>
            </a:pPr>
            <a:endParaRPr lang="nl-NL" sz="1600" dirty="0" smtClean="0"/>
          </a:p>
          <a:p>
            <a:pPr lvl="1">
              <a:buFont typeface="Wingdings" panose="05000000000000000000" pitchFamily="2" charset="2"/>
              <a:buChar char="§"/>
            </a:pPr>
            <a:endParaRPr lang="nl-NL" sz="1600" dirty="0" smtClean="0"/>
          </a:p>
          <a:p>
            <a:pPr lvl="1">
              <a:buFont typeface="Wingdings" panose="05000000000000000000" pitchFamily="2" charset="2"/>
              <a:buChar char="§"/>
            </a:pPr>
            <a:endParaRPr lang="nl-NL" sz="16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1600" dirty="0" smtClean="0"/>
              <a:t>Dhr. Kral (4F)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nl-NL" sz="1600" dirty="0" smtClean="0"/>
          </a:p>
          <a:p>
            <a:pPr lvl="1"/>
            <a:endParaRPr lang="nl-NL" dirty="0" smtClean="0"/>
          </a:p>
          <a:p>
            <a:pPr lvl="1"/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2"/>
          <a:srcRect l="30000" t="28423" r="58709" b="51505"/>
          <a:stretch/>
        </p:blipFill>
        <p:spPr>
          <a:xfrm>
            <a:off x="6041188" y="1275909"/>
            <a:ext cx="1371671" cy="1371671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 rotWithShape="1">
          <a:blip r:embed="rId3"/>
          <a:srcRect l="29516" t="28136" r="58871" b="52079"/>
          <a:stretch/>
        </p:blipFill>
        <p:spPr>
          <a:xfrm>
            <a:off x="5939376" y="4265444"/>
            <a:ext cx="1599063" cy="1532437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9" t="28227" r="68687" b="51302"/>
          <a:stretch/>
        </p:blipFill>
        <p:spPr>
          <a:xfrm>
            <a:off x="2356571" y="1275909"/>
            <a:ext cx="1459345" cy="1472260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5"/>
          <a:srcRect l="20000" t="29092" r="69394" b="51728"/>
          <a:stretch/>
        </p:blipFill>
        <p:spPr>
          <a:xfrm>
            <a:off x="2407630" y="2848758"/>
            <a:ext cx="1471904" cy="1497161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 rotWithShape="1">
          <a:blip r:embed="rId6"/>
          <a:srcRect l="19700" t="28400" r="68500" b="51511"/>
          <a:stretch/>
        </p:blipFill>
        <p:spPr>
          <a:xfrm>
            <a:off x="2346008" y="4345919"/>
            <a:ext cx="1516208" cy="1451962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 rotWithShape="1">
          <a:blip r:embed="rId7"/>
          <a:srcRect l="20371" t="28683" r="68426" b="51563"/>
          <a:stretch/>
        </p:blipFill>
        <p:spPr>
          <a:xfrm>
            <a:off x="6068697" y="2748169"/>
            <a:ext cx="1469742" cy="1457595"/>
          </a:xfrm>
          <a:prstGeom prst="rect">
            <a:avLst/>
          </a:prstGeom>
        </p:spPr>
      </p:pic>
      <p:pic>
        <p:nvPicPr>
          <p:cNvPr id="5" name="Afbeelding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9" t="28227" r="68687" b="51302"/>
          <a:stretch/>
        </p:blipFill>
        <p:spPr>
          <a:xfrm>
            <a:off x="2356571" y="1275909"/>
            <a:ext cx="1459345" cy="1472260"/>
          </a:xfrm>
          <a:prstGeom prst="rect">
            <a:avLst/>
          </a:prstGeom>
        </p:spPr>
      </p:pic>
      <p:pic>
        <p:nvPicPr>
          <p:cNvPr id="6" name="Afbeelding 16"/>
          <p:cNvPicPr>
            <a:picLocks noChangeAspect="1"/>
          </p:cNvPicPr>
          <p:nvPr/>
        </p:nvPicPr>
        <p:blipFill rotWithShape="1">
          <a:blip r:embed="rId5"/>
          <a:srcRect l="20000" t="29092" r="69394" b="51728"/>
          <a:stretch/>
        </p:blipFill>
        <p:spPr>
          <a:xfrm>
            <a:off x="2407630" y="2848758"/>
            <a:ext cx="1471904" cy="1497161"/>
          </a:xfrm>
          <a:prstGeom prst="rect">
            <a:avLst/>
          </a:prstGeom>
        </p:spPr>
      </p:pic>
      <p:pic>
        <p:nvPicPr>
          <p:cNvPr id="7" name="Afbeelding 17"/>
          <p:cNvPicPr>
            <a:picLocks noChangeAspect="1"/>
          </p:cNvPicPr>
          <p:nvPr/>
        </p:nvPicPr>
        <p:blipFill rotWithShape="1">
          <a:blip r:embed="rId6"/>
          <a:srcRect l="19700" t="28400" r="68500" b="51511"/>
          <a:stretch/>
        </p:blipFill>
        <p:spPr>
          <a:xfrm>
            <a:off x="2346008" y="4345919"/>
            <a:ext cx="1516208" cy="1451962"/>
          </a:xfrm>
          <a:prstGeom prst="rect">
            <a:avLst/>
          </a:prstGeom>
        </p:spPr>
      </p:pic>
      <p:pic>
        <p:nvPicPr>
          <p:cNvPr id="8" name="Afbeelding 18"/>
          <p:cNvPicPr>
            <a:picLocks noChangeAspect="1"/>
          </p:cNvPicPr>
          <p:nvPr/>
        </p:nvPicPr>
        <p:blipFill rotWithShape="1">
          <a:blip r:embed="rId7"/>
          <a:srcRect l="20371" t="28683" r="68426" b="51563"/>
          <a:stretch/>
        </p:blipFill>
        <p:spPr>
          <a:xfrm>
            <a:off x="6068697" y="2748169"/>
            <a:ext cx="1469742" cy="1457595"/>
          </a:xfrm>
          <a:prstGeom prst="rect">
            <a:avLst/>
          </a:prstGeom>
        </p:spPr>
      </p:pic>
      <p:pic>
        <p:nvPicPr>
          <p:cNvPr id="9" name="Afbeelding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9" t="28227" r="68687" b="51302"/>
          <a:stretch/>
        </p:blipFill>
        <p:spPr>
          <a:xfrm>
            <a:off x="2356571" y="1275909"/>
            <a:ext cx="1459345" cy="1472260"/>
          </a:xfrm>
          <a:prstGeom prst="rect">
            <a:avLst/>
          </a:prstGeom>
        </p:spPr>
      </p:pic>
      <p:pic>
        <p:nvPicPr>
          <p:cNvPr id="10" name="Afbeelding 16"/>
          <p:cNvPicPr>
            <a:picLocks noChangeAspect="1"/>
          </p:cNvPicPr>
          <p:nvPr/>
        </p:nvPicPr>
        <p:blipFill rotWithShape="1">
          <a:blip r:embed="rId5"/>
          <a:srcRect l="20000" t="29092" r="69394" b="51728"/>
          <a:stretch/>
        </p:blipFill>
        <p:spPr>
          <a:xfrm>
            <a:off x="2407630" y="2848758"/>
            <a:ext cx="1471904" cy="1497161"/>
          </a:xfrm>
          <a:prstGeom prst="rect">
            <a:avLst/>
          </a:prstGeom>
        </p:spPr>
      </p:pic>
      <p:pic>
        <p:nvPicPr>
          <p:cNvPr id="11" name="Afbeelding 17"/>
          <p:cNvPicPr>
            <a:picLocks noChangeAspect="1"/>
          </p:cNvPicPr>
          <p:nvPr/>
        </p:nvPicPr>
        <p:blipFill rotWithShape="1">
          <a:blip r:embed="rId6"/>
          <a:srcRect l="19700" t="28400" r="68500" b="51511"/>
          <a:stretch/>
        </p:blipFill>
        <p:spPr>
          <a:xfrm>
            <a:off x="2346008" y="4345919"/>
            <a:ext cx="1516208" cy="1451962"/>
          </a:xfrm>
          <a:prstGeom prst="rect">
            <a:avLst/>
          </a:prstGeom>
        </p:spPr>
      </p:pic>
      <p:pic>
        <p:nvPicPr>
          <p:cNvPr id="13" name="Afbeelding 18"/>
          <p:cNvPicPr>
            <a:picLocks noChangeAspect="1"/>
          </p:cNvPicPr>
          <p:nvPr/>
        </p:nvPicPr>
        <p:blipFill rotWithShape="1">
          <a:blip r:embed="rId7"/>
          <a:srcRect l="20371" t="28683" r="68426" b="51563"/>
          <a:stretch/>
        </p:blipFill>
        <p:spPr>
          <a:xfrm>
            <a:off x="6068697" y="2748169"/>
            <a:ext cx="1469742" cy="145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8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 anchor="t">
            <a:noAutofit/>
          </a:bodyPr>
          <a:lstStyle/>
          <a:p>
            <a:r>
              <a:rPr lang="nl-NL" sz="3200" dirty="0" smtClean="0">
                <a:cs typeface="Arial"/>
              </a:rPr>
              <a:t>Betrokkenen bij het examenjaar</a:t>
            </a:r>
            <a:endParaRPr lang="nl-NL" sz="3200" dirty="0">
              <a:cs typeface="Arial"/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6</a:t>
            </a:fld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9"/>
          </p:nvPr>
        </p:nvSpPr>
        <p:spPr>
          <a:xfrm>
            <a:off x="323528" y="1628775"/>
            <a:ext cx="8496622" cy="4697982"/>
          </a:xfrm>
        </p:spPr>
        <p:txBody>
          <a:bodyPr anchor="t"/>
          <a:lstStyle/>
          <a:p>
            <a:pPr>
              <a:defRPr/>
            </a:pPr>
            <a:r>
              <a:rPr lang="nl-NL" sz="1900" dirty="0" smtClean="0">
                <a:solidFill>
                  <a:srgbClr val="000000"/>
                </a:solidFill>
              </a:rPr>
              <a:t>Mevr. Heller</a:t>
            </a:r>
          </a:p>
          <a:p>
            <a:pPr marL="457200" lvl="1" indent="0">
              <a:buNone/>
              <a:defRPr/>
            </a:pPr>
            <a:r>
              <a:rPr lang="nl-NL" sz="1900" dirty="0" smtClean="0">
                <a:solidFill>
                  <a:srgbClr val="000000"/>
                </a:solidFill>
              </a:rPr>
              <a:t>Decaan</a:t>
            </a:r>
          </a:p>
          <a:p>
            <a:pPr>
              <a:defRPr/>
            </a:pPr>
            <a:r>
              <a:rPr lang="nl-NL" sz="1900" dirty="0" smtClean="0">
                <a:solidFill>
                  <a:srgbClr val="000000"/>
                </a:solidFill>
              </a:rPr>
              <a:t>Mevr</a:t>
            </a:r>
            <a:r>
              <a:rPr lang="nl-NL" sz="1900" dirty="0">
                <a:solidFill>
                  <a:srgbClr val="000000"/>
                </a:solidFill>
              </a:rPr>
              <a:t>. Ulenreef</a:t>
            </a:r>
            <a:endParaRPr lang="nl-NL" sz="1900" dirty="0">
              <a:solidFill>
                <a:srgbClr val="000000"/>
              </a:solidFill>
              <a:cs typeface="Arial"/>
            </a:endParaRPr>
          </a:p>
          <a:p>
            <a:pPr marL="457200" lvl="1" indent="0">
              <a:buNone/>
              <a:defRPr/>
            </a:pPr>
            <a:r>
              <a:rPr lang="nl-NL" sz="1900" dirty="0">
                <a:solidFill>
                  <a:srgbClr val="000000"/>
                </a:solidFill>
              </a:rPr>
              <a:t>leerjaarcoördinator klas 4  </a:t>
            </a:r>
          </a:p>
          <a:p>
            <a:pPr marL="457200" lvl="1" indent="0">
              <a:buNone/>
              <a:defRPr/>
            </a:pPr>
            <a:r>
              <a:rPr lang="nl-NL" sz="1900" dirty="0">
                <a:solidFill>
                  <a:srgbClr val="000000"/>
                </a:solidFill>
              </a:rPr>
              <a:t>examensecretaris</a:t>
            </a:r>
          </a:p>
          <a:p>
            <a:pPr>
              <a:defRPr/>
            </a:pPr>
            <a:r>
              <a:rPr lang="nl-NL" sz="1900" dirty="0">
                <a:solidFill>
                  <a:srgbClr val="000000"/>
                </a:solidFill>
                <a:cs typeface="Arial"/>
              </a:rPr>
              <a:t>Dhr. Van der Meulen</a:t>
            </a:r>
          </a:p>
          <a:p>
            <a:pPr marL="0" indent="0">
              <a:buNone/>
              <a:defRPr/>
            </a:pPr>
            <a:r>
              <a:rPr lang="nl-NL" sz="1900" dirty="0">
                <a:solidFill>
                  <a:srgbClr val="000000"/>
                </a:solidFill>
                <a:cs typeface="Arial"/>
              </a:rPr>
              <a:t>       teamleider</a:t>
            </a:r>
          </a:p>
          <a:p>
            <a:pPr>
              <a:defRPr/>
            </a:pPr>
            <a:r>
              <a:rPr lang="nl-NL" sz="1900" dirty="0">
                <a:solidFill>
                  <a:srgbClr val="000000"/>
                </a:solidFill>
                <a:cs typeface="Arial"/>
              </a:rPr>
              <a:t>Dhr. </a:t>
            </a:r>
            <a:r>
              <a:rPr lang="nl-NL" sz="1900" dirty="0" smtClean="0">
                <a:solidFill>
                  <a:srgbClr val="000000"/>
                </a:solidFill>
                <a:cs typeface="Arial"/>
              </a:rPr>
              <a:t>Akkerman</a:t>
            </a:r>
            <a:endParaRPr lang="nl-NL" sz="1900" dirty="0">
              <a:solidFill>
                <a:srgbClr val="000000"/>
              </a:solidFill>
              <a:cs typeface="Arial"/>
            </a:endParaRPr>
          </a:p>
          <a:p>
            <a:pPr marL="457200" lvl="1" indent="0">
              <a:buNone/>
              <a:defRPr/>
            </a:pPr>
            <a:r>
              <a:rPr lang="nl-NL" sz="1900" dirty="0">
                <a:solidFill>
                  <a:srgbClr val="000000"/>
                </a:solidFill>
                <a:cs typeface="Arial"/>
              </a:rPr>
              <a:t>leerlingbegeleider klas 4</a:t>
            </a:r>
          </a:p>
          <a:p>
            <a:pPr>
              <a:defRPr/>
            </a:pPr>
            <a:r>
              <a:rPr lang="nl-NL" sz="1900" dirty="0">
                <a:solidFill>
                  <a:srgbClr val="000000"/>
                </a:solidFill>
              </a:rPr>
              <a:t>Mw. Buiter</a:t>
            </a:r>
          </a:p>
          <a:p>
            <a:pPr marL="457200" lvl="1" indent="0">
              <a:buNone/>
              <a:defRPr/>
            </a:pPr>
            <a:r>
              <a:rPr lang="nl-NL" sz="1900" dirty="0" smtClean="0">
                <a:solidFill>
                  <a:srgbClr val="000000"/>
                </a:solidFill>
                <a:cs typeface="Arial"/>
              </a:rPr>
              <a:t>directeur </a:t>
            </a:r>
          </a:p>
          <a:p>
            <a:pPr marL="457200" lvl="1" indent="0">
              <a:buNone/>
              <a:defRPr/>
            </a:pPr>
            <a:r>
              <a:rPr lang="nl-NL" sz="1900" dirty="0" smtClean="0">
                <a:solidFill>
                  <a:srgbClr val="000000"/>
                </a:solidFill>
                <a:cs typeface="Arial"/>
              </a:rPr>
              <a:t>plaatsvervangend examensecretaris</a:t>
            </a:r>
            <a:endParaRPr lang="nl-NL" sz="1900" dirty="0">
              <a:solidFill>
                <a:srgbClr val="000000"/>
              </a:solidFill>
              <a:cs typeface="Arial"/>
            </a:endParaRPr>
          </a:p>
          <a:p>
            <a:pPr marL="457200" lvl="1" indent="0">
              <a:buNone/>
              <a:defRPr/>
            </a:pPr>
            <a:r>
              <a:rPr lang="nl-NL" sz="1900" dirty="0">
                <a:solidFill>
                  <a:srgbClr val="000000"/>
                </a:solidFill>
              </a:rPr>
              <a:t>voorzitter van de examencommissie</a:t>
            </a:r>
          </a:p>
          <a:p>
            <a:pPr marL="457200" lvl="1" indent="0">
              <a:buNone/>
              <a:defRPr/>
            </a:pPr>
            <a:endParaRPr lang="nl-NL" sz="1900" dirty="0">
              <a:solidFill>
                <a:srgbClr val="000000"/>
              </a:solidFill>
            </a:endParaRPr>
          </a:p>
          <a:p>
            <a:pPr marL="457200" lvl="1" indent="0">
              <a:buNone/>
              <a:defRPr/>
            </a:pPr>
            <a:endParaRPr lang="nl-NL" dirty="0">
              <a:solidFill>
                <a:srgbClr val="000000"/>
              </a:solidFill>
            </a:endParaRPr>
          </a:p>
          <a:p>
            <a:pPr lvl="1">
              <a:defRPr/>
            </a:pPr>
            <a:endParaRPr lang="nl-NL" dirty="0">
              <a:solidFill>
                <a:srgbClr val="000000"/>
              </a:solidFill>
            </a:endParaRPr>
          </a:p>
          <a:p>
            <a:pPr marL="457200" lvl="1" indent="0">
              <a:buNone/>
              <a:defRPr/>
            </a:pPr>
            <a:endParaRPr lang="nl-NL" dirty="0">
              <a:solidFill>
                <a:srgbClr val="000000"/>
              </a:solidFill>
              <a:cs typeface="Arial"/>
            </a:endParaRPr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l="20000" t="29259" r="68542" b="51112"/>
          <a:stretch/>
        </p:blipFill>
        <p:spPr>
          <a:xfrm>
            <a:off x="5657904" y="2419730"/>
            <a:ext cx="927609" cy="89387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3"/>
          <a:srcRect l="29750" t="28222" r="59084" b="51926"/>
          <a:stretch/>
        </p:blipFill>
        <p:spPr>
          <a:xfrm>
            <a:off x="5597009" y="5286642"/>
            <a:ext cx="1049401" cy="1049401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4"/>
          <a:srcRect l="30227" t="28586" r="59546" b="51616"/>
          <a:stretch/>
        </p:blipFill>
        <p:spPr>
          <a:xfrm>
            <a:off x="5597009" y="1330324"/>
            <a:ext cx="982576" cy="106991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5"/>
          <a:srcRect l="19773" t="28182" r="68523" b="51616"/>
          <a:stretch/>
        </p:blipFill>
        <p:spPr>
          <a:xfrm>
            <a:off x="5552775" y="4269245"/>
            <a:ext cx="1137871" cy="110472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6"/>
          <a:srcRect l="30000" t="28518" r="59166" b="51926"/>
          <a:stretch/>
        </p:blipFill>
        <p:spPr>
          <a:xfrm>
            <a:off x="5607742" y="3277578"/>
            <a:ext cx="1038668" cy="105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76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Verzuimprotocol</a:t>
            </a:r>
            <a:br>
              <a:rPr lang="nl-NL" dirty="0" smtClean="0"/>
            </a:b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7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323528" y="1614333"/>
            <a:ext cx="8496622" cy="4464050"/>
          </a:xfrm>
        </p:spPr>
        <p:txBody>
          <a:bodyPr/>
          <a:lstStyle/>
          <a:p>
            <a:r>
              <a:rPr lang="nl-NL" sz="2400" dirty="0" smtClean="0">
                <a:sym typeface="Wingdings" panose="05000000000000000000" pitchFamily="2" charset="2"/>
              </a:rPr>
              <a:t>Preventief</a:t>
            </a:r>
          </a:p>
          <a:p>
            <a:pPr lvl="1"/>
            <a:r>
              <a:rPr lang="nl-NL" sz="2400" dirty="0" smtClean="0">
                <a:sym typeface="Wingdings" panose="05000000000000000000" pitchFamily="2" charset="2"/>
              </a:rPr>
              <a:t>Goede registratie via Magister</a:t>
            </a:r>
          </a:p>
          <a:p>
            <a:pPr lvl="1"/>
            <a:r>
              <a:rPr lang="nl-NL" sz="2400" dirty="0" smtClean="0">
                <a:sym typeface="Wingdings" panose="05000000000000000000" pitchFamily="2" charset="2"/>
              </a:rPr>
              <a:t>Contact met thuis</a:t>
            </a:r>
          </a:p>
          <a:p>
            <a:pPr marL="457200" lvl="1" indent="0">
              <a:buNone/>
            </a:pPr>
            <a:endParaRPr lang="nl-NL" sz="2400" dirty="0" smtClean="0">
              <a:sym typeface="Wingdings" panose="05000000000000000000" pitchFamily="2" charset="2"/>
            </a:endParaRPr>
          </a:p>
          <a:p>
            <a:r>
              <a:rPr lang="nl-NL" sz="2400" dirty="0" smtClean="0">
                <a:sym typeface="Wingdings" panose="05000000000000000000" pitchFamily="2" charset="2"/>
              </a:rPr>
              <a:t>Geoorloofd of ongeoorloofd verzuim</a:t>
            </a:r>
          </a:p>
          <a:p>
            <a:pPr lvl="1"/>
            <a:r>
              <a:rPr lang="nl-NL" sz="2400" dirty="0">
                <a:sym typeface="Wingdings" panose="05000000000000000000" pitchFamily="2" charset="2"/>
              </a:rPr>
              <a:t>Geoorloofd bijv. ziekte</a:t>
            </a:r>
          </a:p>
          <a:p>
            <a:pPr lvl="1"/>
            <a:r>
              <a:rPr lang="nl-NL" sz="2400" dirty="0">
                <a:sym typeface="Wingdings" panose="05000000000000000000" pitchFamily="2" charset="2"/>
              </a:rPr>
              <a:t>Ongeoorloofd bijv. spijbelen, te laat komen </a:t>
            </a:r>
          </a:p>
          <a:p>
            <a:endParaRPr lang="nl-NL" sz="2400" dirty="0" smtClean="0">
              <a:sym typeface="Wingdings" panose="05000000000000000000" pitchFamily="2" charset="2"/>
            </a:endParaRPr>
          </a:p>
          <a:p>
            <a:r>
              <a:rPr lang="nl-NL" sz="2400" dirty="0">
                <a:sym typeface="Wingdings" panose="05000000000000000000" pitchFamily="2" charset="2"/>
              </a:rPr>
              <a:t>Zowel geoorloofd als ongeoorloofd verzuim wordt geregistreerd in </a:t>
            </a:r>
            <a:r>
              <a:rPr lang="nl-NL" sz="2400" dirty="0" smtClean="0">
                <a:sym typeface="Wingdings" panose="05000000000000000000" pitchFamily="2" charset="2"/>
              </a:rPr>
              <a:t>Magister.</a:t>
            </a:r>
            <a:endParaRPr lang="nl-NL" sz="2400" dirty="0"/>
          </a:p>
          <a:p>
            <a:endParaRPr lang="nl-NL" sz="2400" dirty="0" smtClean="0">
              <a:sym typeface="Wingdings" panose="05000000000000000000" pitchFamily="2" charset="2"/>
            </a:endParaRPr>
          </a:p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4294967295"/>
          </p:nvPr>
        </p:nvSpPr>
        <p:spPr>
          <a:xfrm>
            <a:off x="7486650" y="6450013"/>
            <a:ext cx="1657350" cy="260350"/>
          </a:xfrm>
          <a:prstGeom prst="rect">
            <a:avLst/>
          </a:prstGeom>
        </p:spPr>
        <p:txBody>
          <a:bodyPr/>
          <a:lstStyle/>
          <a:p>
            <a:fld id="{59333CDD-B9D4-46CC-8789-4C037750219C}" type="datetime1">
              <a:rPr lang="nl-NL" smtClean="0"/>
              <a:t>10-9-2021</a:t>
            </a:fld>
            <a:endParaRPr lang="nl-NL"/>
          </a:p>
        </p:txBody>
      </p:sp>
      <p:pic>
        <p:nvPicPr>
          <p:cNvPr id="6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5512" y="8527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8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Werkwijze bij geoorloofd verzuim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8</a:t>
            </a:fld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4294967295"/>
          </p:nvPr>
        </p:nvSpPr>
        <p:spPr>
          <a:xfrm>
            <a:off x="7486650" y="6450013"/>
            <a:ext cx="1657350" cy="260350"/>
          </a:xfrm>
          <a:prstGeom prst="rect">
            <a:avLst/>
          </a:prstGeom>
        </p:spPr>
        <p:txBody>
          <a:bodyPr/>
          <a:lstStyle/>
          <a:p>
            <a:fld id="{59333CDD-B9D4-46CC-8789-4C037750219C}" type="datetime1">
              <a:rPr lang="nl-NL" smtClean="0"/>
              <a:t>10-9-2021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 dirty="0" smtClean="0"/>
              <a:t>Bij ziekmelding wordt er gevraagd naar aard ziekteverzuim en verwachting schoolgang.</a:t>
            </a:r>
          </a:p>
          <a:p>
            <a:r>
              <a:rPr lang="nl-NL" dirty="0" smtClean="0"/>
              <a:t>Na 3 dagen ziek; contact ouders/school (mentor)</a:t>
            </a:r>
          </a:p>
          <a:p>
            <a:r>
              <a:rPr lang="nl-NL" dirty="0" smtClean="0"/>
              <a:t>Na 3x ziekmelding of 6 aaneengesloten dagen absent </a:t>
            </a:r>
            <a:r>
              <a:rPr lang="nl-NL" dirty="0" smtClean="0">
                <a:sym typeface="Wingdings" panose="05000000000000000000" pitchFamily="2" charset="2"/>
              </a:rPr>
              <a:t> spreekuur GGD (telefonisch of fysiek)</a:t>
            </a:r>
            <a:endParaRPr lang="nl-NL" dirty="0" smtClean="0"/>
          </a:p>
          <a:p>
            <a:r>
              <a:rPr lang="nl-NL" dirty="0" smtClean="0"/>
              <a:t>Na 4x ziekmelding binnen 12 week: gesprek op school (ondersteuningscoördinator) </a:t>
            </a:r>
            <a:r>
              <a:rPr lang="nl-NL" dirty="0" smtClean="0">
                <a:sym typeface="Wingdings" panose="05000000000000000000" pitchFamily="2" charset="2"/>
              </a:rPr>
              <a:t> afspraken vastleggen + DUO melding. </a:t>
            </a:r>
          </a:p>
          <a:p>
            <a:r>
              <a:rPr lang="nl-NL" dirty="0" smtClean="0"/>
              <a:t>Daarboven: evt. leerplicht en hulpverlening</a:t>
            </a:r>
          </a:p>
          <a:p>
            <a:r>
              <a:rPr lang="nl-NL" dirty="0" smtClean="0"/>
              <a:t>Uiteraard wordt er rekening gehouden met de huidige corona-situatie.</a:t>
            </a:r>
            <a:endParaRPr lang="nl-NL" dirty="0"/>
          </a:p>
        </p:txBody>
      </p:sp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16764" y="8603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6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Werkwijze bij </a:t>
            </a:r>
            <a:r>
              <a:rPr lang="nl-NL" dirty="0" smtClean="0"/>
              <a:t>ongeoorloofd </a:t>
            </a:r>
            <a:r>
              <a:rPr lang="nl-NL" dirty="0"/>
              <a:t>verzuim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8AA7EC8-FE29-421D-A88B-370786849ECC}" type="slidenum">
              <a:rPr lang="nl-NL" smtClean="0"/>
              <a:pPr/>
              <a:t>9</a:t>
            </a:fld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l-NL" dirty="0" smtClean="0"/>
              <a:t>3-6 uur verzuim: gesprek met mentor en leerling + telefonisch contact met ouders.</a:t>
            </a:r>
          </a:p>
          <a:p>
            <a:endParaRPr lang="nl-NL" dirty="0" smtClean="0"/>
          </a:p>
          <a:p>
            <a:r>
              <a:rPr lang="nl-NL" dirty="0" smtClean="0"/>
              <a:t>Vanaf 8 uur verzuim: spreekuur leerplicht op school.</a:t>
            </a:r>
          </a:p>
          <a:p>
            <a:endParaRPr lang="nl-NL" dirty="0" smtClean="0"/>
          </a:p>
          <a:p>
            <a:r>
              <a:rPr lang="nl-NL" dirty="0" smtClean="0"/>
              <a:t>Bij aanhoudend verzuim, volgt bij 10-15 uur</a:t>
            </a:r>
            <a:r>
              <a:rPr lang="nl-NL" dirty="0"/>
              <a:t>: </a:t>
            </a:r>
            <a:endParaRPr lang="nl-NL" dirty="0" smtClean="0"/>
          </a:p>
          <a:p>
            <a:pPr lvl="1"/>
            <a:r>
              <a:rPr lang="nl-NL" dirty="0" smtClean="0"/>
              <a:t>DUO </a:t>
            </a:r>
            <a:r>
              <a:rPr lang="nl-NL" dirty="0"/>
              <a:t>melding</a:t>
            </a:r>
          </a:p>
          <a:p>
            <a:endParaRPr lang="nl-NL" dirty="0" smtClean="0"/>
          </a:p>
          <a:p>
            <a:r>
              <a:rPr lang="nl-NL" dirty="0" smtClean="0"/>
              <a:t>Leerplicht is leidend in het vervolgtraject.</a:t>
            </a:r>
          </a:p>
          <a:p>
            <a:pPr lvl="1"/>
            <a:endParaRPr lang="nl-NL" dirty="0"/>
          </a:p>
          <a:p>
            <a:pPr lvl="1"/>
            <a:endParaRPr lang="nl-NL" dirty="0" smtClean="0"/>
          </a:p>
        </p:txBody>
      </p:sp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9847" y="2927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20140930_ubbo_multimedia_powerpoint">
  <a:themeElements>
    <a:clrScheme name="Ubbo Emmius">
      <a:dk1>
        <a:sysClr val="windowText" lastClr="000000"/>
      </a:dk1>
      <a:lt1>
        <a:srgbClr val="FFFFFF"/>
      </a:lt1>
      <a:dk2>
        <a:srgbClr val="213582"/>
      </a:dk2>
      <a:lt2>
        <a:srgbClr val="FFFFFF"/>
      </a:lt2>
      <a:accent1>
        <a:srgbClr val="000000"/>
      </a:accent1>
      <a:accent2>
        <a:srgbClr val="F39100"/>
      </a:accent2>
      <a:accent3>
        <a:srgbClr val="009236"/>
      </a:accent3>
      <a:accent4>
        <a:srgbClr val="FFE500"/>
      </a:accent4>
      <a:accent5>
        <a:srgbClr val="E50040"/>
      </a:accent5>
      <a:accent6>
        <a:srgbClr val="B94794"/>
      </a:accent6>
      <a:hlink>
        <a:srgbClr val="F39100"/>
      </a:hlink>
      <a:folHlink>
        <a:srgbClr val="FFBF61"/>
      </a:folHlink>
    </a:clrScheme>
    <a:fontScheme name="Ubbo Emmi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18B3314CE3F54C94863975A2B9473F" ma:contentTypeVersion="13" ma:contentTypeDescription="Een nieuw document maken." ma:contentTypeScope="" ma:versionID="cbac01aaa4261c5beba6144ee12ba0ce">
  <xsd:schema xmlns:xsd="http://www.w3.org/2001/XMLSchema" xmlns:xs="http://www.w3.org/2001/XMLSchema" xmlns:p="http://schemas.microsoft.com/office/2006/metadata/properties" xmlns:ns3="21eaa07a-df66-4ed9-a51f-d4ddc14463c3" xmlns:ns4="d3ef261c-3828-42eb-a7d8-22f25e69373a" targetNamespace="http://schemas.microsoft.com/office/2006/metadata/properties" ma:root="true" ma:fieldsID="4f77ac175afa236e32a5307db1afa15c" ns3:_="" ns4:_="">
    <xsd:import namespace="21eaa07a-df66-4ed9-a51f-d4ddc14463c3"/>
    <xsd:import namespace="d3ef261c-3828-42eb-a7d8-22f25e69373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eaa07a-df66-4ed9-a51f-d4ddc14463c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int-hash delen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ef261c-3828-42eb-a7d8-22f25e6937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CA507D-1D77-4327-A1E9-84023A2E45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eaa07a-df66-4ed9-a51f-d4ddc14463c3"/>
    <ds:schemaRef ds:uri="d3ef261c-3828-42eb-a7d8-22f25e6937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D0DD194-6EF8-430B-A82C-A7F50F44C7E7}">
  <ds:schemaRefs>
    <ds:schemaRef ds:uri="d3ef261c-3828-42eb-a7d8-22f25e69373a"/>
    <ds:schemaRef ds:uri="http://schemas.microsoft.com/office/2006/metadata/properties"/>
    <ds:schemaRef ds:uri="http://purl.org/dc/elements/1.1/"/>
    <ds:schemaRef ds:uri="http://purl.org/dc/terms/"/>
    <ds:schemaRef ds:uri="http://purl.org/dc/dcmitype/"/>
    <ds:schemaRef ds:uri="http://schemas.microsoft.com/office/2006/documentManagement/types"/>
    <ds:schemaRef ds:uri="21eaa07a-df66-4ed9-a51f-d4ddc14463c3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E2B92BB-FD05-47A8-9A6C-08C50FCA203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20140930_ubbo_multimedia_powerpoint</Template>
  <TotalTime>440</TotalTime>
  <Words>1694</Words>
  <Application>Microsoft Office PowerPoint</Application>
  <PresentationFormat>Diavoorstelling (4:3)</PresentationFormat>
  <Paragraphs>297</Paragraphs>
  <Slides>30</Slides>
  <Notes>20</Notes>
  <HiddenSlides>0</HiddenSlides>
  <MMClips>26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Cambria</vt:lpstr>
      <vt:lpstr>Times New Roman</vt:lpstr>
      <vt:lpstr>Wingdings</vt:lpstr>
      <vt:lpstr>20140930_ubbo_multimedia_powerpoint</vt:lpstr>
      <vt:lpstr>Informatie klas 4</vt:lpstr>
      <vt:lpstr>Welkom in klas 4</vt:lpstr>
      <vt:lpstr>Inhoud</vt:lpstr>
      <vt:lpstr>Mentoren</vt:lpstr>
      <vt:lpstr>Even een beeld bij de mentoren…</vt:lpstr>
      <vt:lpstr>Betrokkenen bij het examenjaar</vt:lpstr>
      <vt:lpstr>Verzuimprotocol </vt:lpstr>
      <vt:lpstr>Werkwijze bij geoorloofd verzuim</vt:lpstr>
      <vt:lpstr>Werkwijze bij ongeoorloofd verzuim</vt:lpstr>
      <vt:lpstr>VMBO klas 4</vt:lpstr>
      <vt:lpstr>Het examenreglement van Ubbo Emmius  </vt:lpstr>
      <vt:lpstr>Programma van Toetsing  en Afsluiting = PTA</vt:lpstr>
      <vt:lpstr>Ziekmelden bij PTA-toets </vt:lpstr>
      <vt:lpstr>Inhalen van een PTA-toets</vt:lpstr>
      <vt:lpstr>Belangrijk!</vt:lpstr>
      <vt:lpstr>Tweejarige examenperiode </vt:lpstr>
      <vt:lpstr>Vakken met een schoolexamen (SE)  en een centraal examen (CE)</vt:lpstr>
      <vt:lpstr>Vakken met alleen een schoolexamen</vt:lpstr>
      <vt:lpstr>Maatschappijleer</vt:lpstr>
      <vt:lpstr>Rekenen in de bovenbouw van het VMBO </vt:lpstr>
      <vt:lpstr>Wanneer mag je examen doen?</vt:lpstr>
      <vt:lpstr>Centraal examen basis- en kaderberoepsgerichte leerweg</vt:lpstr>
      <vt:lpstr>Centraal examen TL en GL</vt:lpstr>
      <vt:lpstr>Slaag-zak regeling Je bent geslaagd als:</vt:lpstr>
      <vt:lpstr>Vervolg slaag-zak regeling</vt:lpstr>
      <vt:lpstr>Vervolg slaag-zak regeling</vt:lpstr>
      <vt:lpstr>Samengevat</vt:lpstr>
      <vt:lpstr>De uitslag </vt:lpstr>
      <vt:lpstr>Herkansing centraal examen</vt:lpstr>
      <vt:lpstr>Tot slot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presentatie</dc:title>
  <dc:creator>Yan Mulder</dc:creator>
  <cp:lastModifiedBy>Carla Ulenreef</cp:lastModifiedBy>
  <cp:revision>86</cp:revision>
  <cp:lastPrinted>2019-09-19T13:04:47Z</cp:lastPrinted>
  <dcterms:created xsi:type="dcterms:W3CDTF">2015-01-21T15:20:00Z</dcterms:created>
  <dcterms:modified xsi:type="dcterms:W3CDTF">2021-09-10T08:11:09Z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0x0101003E18B3314CE3F54C94863975A2B9473F</vt:lpwstr>
  </property>
</Properties>
</file>