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301" r:id="rId12"/>
    <p:sldId id="270" r:id="rId13"/>
    <p:sldId id="271" r:id="rId14"/>
    <p:sldId id="30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0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02" r:id="rId41"/>
    <p:sldId id="297" r:id="rId42"/>
    <p:sldId id="298" r:id="rId43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F7941D"/>
    <a:srgbClr val="21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3" autoAdjust="0"/>
    <p:restoredTop sz="94649"/>
  </p:normalViewPr>
  <p:slideViewPr>
    <p:cSldViewPr>
      <p:cViewPr varScale="1">
        <p:scale>
          <a:sx n="83" d="100"/>
          <a:sy n="83" d="100"/>
        </p:scale>
        <p:origin x="1080" y="6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72B7-BD81-43A8-9FD8-DAC8D417D1DB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6F7B-8ACD-4423-AAB0-E36002026F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iaposi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12FAD9F-381A-7B4C-B354-2EE8DB81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26" y="-27384"/>
            <a:ext cx="12296040" cy="69127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568" y="2130426"/>
            <a:ext cx="11423616" cy="6505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3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</a:t>
            </a:r>
            <a:r>
              <a:rPr lang="nl-NL" dirty="0" err="1"/>
              <a:t>erewrhier</a:t>
            </a:r>
            <a:r>
              <a:rPr lang="nl-NL" dirty="0"/>
              <a:t>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31288" y="2924944"/>
            <a:ext cx="11430177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7941D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36" name="Tijdelijke aanduiding voor datum 35"/>
          <p:cNvSpPr>
            <a:spLocks noGrp="1"/>
          </p:cNvSpPr>
          <p:nvPr>
            <p:ph type="dt" sz="half" idx="10"/>
          </p:nvPr>
        </p:nvSpPr>
        <p:spPr>
          <a:xfrm>
            <a:off x="429379" y="6459137"/>
            <a:ext cx="5091275" cy="260558"/>
          </a:xfrm>
          <a:prstGeom prst="rect">
            <a:avLst/>
          </a:prstGeom>
        </p:spPr>
        <p:txBody>
          <a:bodyPr/>
          <a:lstStyle>
            <a:lvl1pPr algn="l">
              <a:defRPr sz="1334"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27-02-2019</a:t>
            </a:r>
          </a:p>
        </p:txBody>
      </p:sp>
      <p:sp>
        <p:nvSpPr>
          <p:cNvPr id="38" name="Tijdelijke aanduiding voor dianummer 37"/>
          <p:cNvSpPr>
            <a:spLocks noGrp="1"/>
          </p:cNvSpPr>
          <p:nvPr>
            <p:ph type="sldNum" sz="quarter" idx="12"/>
          </p:nvPr>
        </p:nvSpPr>
        <p:spPr>
          <a:xfrm>
            <a:off x="11234711" y="6450509"/>
            <a:ext cx="623473" cy="2578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AA7EC8-FE29-421D-A88B-370786849E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2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8" hasCustomPrompt="1"/>
          </p:nvPr>
        </p:nvSpPr>
        <p:spPr>
          <a:xfrm>
            <a:off x="431427" y="2060848"/>
            <a:ext cx="11330305" cy="3744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80000" rIns="180000" bIns="180000"/>
          <a:lstStyle>
            <a:lvl1pPr marL="0" marR="0" indent="0" algn="l" defTabSz="12193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4" baseline="0"/>
            </a:lvl1pPr>
          </a:lstStyle>
          <a:p>
            <a:r>
              <a:rPr lang="nl-NL" noProof="0" dirty="0"/>
              <a:t>Klik op het pictogram om een tabel toe te toevoegen aan deze slide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56" y="5876926"/>
            <a:ext cx="113303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2" name="Tijdelijke aanduiding voor voettekst 13">
            <a:extLst>
              <a:ext uri="{FF2B5EF4-FFF2-40B4-BE49-F238E27FC236}">
                <a16:creationId xmlns:a16="http://schemas.microsoft.com/office/drawing/2014/main" id="{F71A75C5-15F4-4A4B-BE8F-848E84EE0C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427" y="6459137"/>
            <a:ext cx="3861303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F4D264AD-8C9A-5B43-9766-0EE2A38219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4711" y="6466382"/>
            <a:ext cx="623473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62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56" y="5876926"/>
            <a:ext cx="113303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3" name="Tijdelijke aanduiding voor media 2"/>
          <p:cNvSpPr>
            <a:spLocks noGrp="1"/>
          </p:cNvSpPr>
          <p:nvPr>
            <p:ph type="media" sz="quarter" idx="20" hasCustomPrompt="1"/>
          </p:nvPr>
        </p:nvSpPr>
        <p:spPr>
          <a:xfrm>
            <a:off x="431856" y="2060848"/>
            <a:ext cx="11329876" cy="3744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180000" rIns="180000" bIns="180000"/>
          <a:lstStyle>
            <a:lvl1pPr marL="0" indent="0" algn="l">
              <a:buNone/>
              <a:defRPr sz="2134"/>
            </a:lvl1pPr>
          </a:lstStyle>
          <a:p>
            <a:r>
              <a:rPr lang="nl-NL" noProof="0" dirty="0"/>
              <a:t>Klik op het pictogram om media toe te toevoegen aan deze slide</a:t>
            </a:r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624ACE91-4E08-5942-A4FF-83F7E1D0D5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427" y="6459137"/>
            <a:ext cx="3861303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4" name="Tijdelijke aanduiding voor dianummer 14">
            <a:extLst>
              <a:ext uri="{FF2B5EF4-FFF2-40B4-BE49-F238E27FC236}">
                <a16:creationId xmlns:a16="http://schemas.microsoft.com/office/drawing/2014/main" id="{AE201035-0126-F145-9187-A8EA6E4B1C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4711" y="6466382"/>
            <a:ext cx="623473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1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980728"/>
            <a:ext cx="9314248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3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31427" y="1844824"/>
            <a:ext cx="1142675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7941D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3312F7F-2925-284C-BA15-46E52B6392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4864" y="2667536"/>
            <a:ext cx="5863706" cy="3672082"/>
          </a:xfrm>
          <a:custGeom>
            <a:avLst/>
            <a:gdLst>
              <a:gd name="connsiteX0" fmla="*/ 0 w 4103688"/>
              <a:gd name="connsiteY0" fmla="*/ 0 h 3671887"/>
              <a:gd name="connsiteX1" fmla="*/ 4103688 w 4103688"/>
              <a:gd name="connsiteY1" fmla="*/ 0 h 3671887"/>
              <a:gd name="connsiteX2" fmla="*/ 4103688 w 4103688"/>
              <a:gd name="connsiteY2" fmla="*/ 3671887 h 3671887"/>
              <a:gd name="connsiteX3" fmla="*/ 0 w 4103688"/>
              <a:gd name="connsiteY3" fmla="*/ 3671887 h 3671887"/>
              <a:gd name="connsiteX4" fmla="*/ 0 w 4103688"/>
              <a:gd name="connsiteY4" fmla="*/ 0 h 3671887"/>
              <a:gd name="connsiteX0" fmla="*/ 0 w 4109332"/>
              <a:gd name="connsiteY0" fmla="*/ 1315156 h 3671887"/>
              <a:gd name="connsiteX1" fmla="*/ 4109332 w 4109332"/>
              <a:gd name="connsiteY1" fmla="*/ 0 h 3671887"/>
              <a:gd name="connsiteX2" fmla="*/ 4109332 w 4109332"/>
              <a:gd name="connsiteY2" fmla="*/ 3671887 h 3671887"/>
              <a:gd name="connsiteX3" fmla="*/ 5644 w 4109332"/>
              <a:gd name="connsiteY3" fmla="*/ 3671887 h 3671887"/>
              <a:gd name="connsiteX4" fmla="*/ 0 w 4109332"/>
              <a:gd name="connsiteY4" fmla="*/ 1315156 h 3671887"/>
              <a:gd name="connsiteX0" fmla="*/ 344314 w 4453646"/>
              <a:gd name="connsiteY0" fmla="*/ 1315156 h 3671887"/>
              <a:gd name="connsiteX1" fmla="*/ 4453646 w 4453646"/>
              <a:gd name="connsiteY1" fmla="*/ 0 h 3671887"/>
              <a:gd name="connsiteX2" fmla="*/ 4453646 w 4453646"/>
              <a:gd name="connsiteY2" fmla="*/ 3671887 h 3671887"/>
              <a:gd name="connsiteX3" fmla="*/ 349958 w 4453646"/>
              <a:gd name="connsiteY3" fmla="*/ 3671887 h 3671887"/>
              <a:gd name="connsiteX4" fmla="*/ 344314 w 4453646"/>
              <a:gd name="connsiteY4" fmla="*/ 1315156 h 3671887"/>
              <a:gd name="connsiteX0" fmla="*/ 344314 w 4453646"/>
              <a:gd name="connsiteY0" fmla="*/ 1315156 h 3671887"/>
              <a:gd name="connsiteX1" fmla="*/ 4453646 w 4453646"/>
              <a:gd name="connsiteY1" fmla="*/ 0 h 3671887"/>
              <a:gd name="connsiteX2" fmla="*/ 4453646 w 4453646"/>
              <a:gd name="connsiteY2" fmla="*/ 3671887 h 3671887"/>
              <a:gd name="connsiteX3" fmla="*/ 349958 w 4453646"/>
              <a:gd name="connsiteY3" fmla="*/ 3671887 h 3671887"/>
              <a:gd name="connsiteX4" fmla="*/ 344314 w 4453646"/>
              <a:gd name="connsiteY4" fmla="*/ 1315156 h 3671887"/>
              <a:gd name="connsiteX0" fmla="*/ 344314 w 4453646"/>
              <a:gd name="connsiteY0" fmla="*/ 1363501 h 3720232"/>
              <a:gd name="connsiteX1" fmla="*/ 4453646 w 4453646"/>
              <a:gd name="connsiteY1" fmla="*/ 48345 h 3720232"/>
              <a:gd name="connsiteX2" fmla="*/ 4453646 w 4453646"/>
              <a:gd name="connsiteY2" fmla="*/ 3720232 h 3720232"/>
              <a:gd name="connsiteX3" fmla="*/ 349958 w 4453646"/>
              <a:gd name="connsiteY3" fmla="*/ 3720232 h 3720232"/>
              <a:gd name="connsiteX4" fmla="*/ 344314 w 4453646"/>
              <a:gd name="connsiteY4" fmla="*/ 1363501 h 3720232"/>
              <a:gd name="connsiteX0" fmla="*/ 697500 w 4106921"/>
              <a:gd name="connsiteY0" fmla="*/ 1342622 h 3727575"/>
              <a:gd name="connsiteX1" fmla="*/ 4106921 w 4106921"/>
              <a:gd name="connsiteY1" fmla="*/ 55688 h 3727575"/>
              <a:gd name="connsiteX2" fmla="*/ 4106921 w 4106921"/>
              <a:gd name="connsiteY2" fmla="*/ 3727575 h 3727575"/>
              <a:gd name="connsiteX3" fmla="*/ 3233 w 4106921"/>
              <a:gd name="connsiteY3" fmla="*/ 3727575 h 3727575"/>
              <a:gd name="connsiteX4" fmla="*/ 697500 w 4106921"/>
              <a:gd name="connsiteY4" fmla="*/ 1342622 h 3727575"/>
              <a:gd name="connsiteX0" fmla="*/ 697500 w 4106921"/>
              <a:gd name="connsiteY0" fmla="*/ 1287129 h 3672082"/>
              <a:gd name="connsiteX1" fmla="*/ 4106921 w 4106921"/>
              <a:gd name="connsiteY1" fmla="*/ 195 h 3672082"/>
              <a:gd name="connsiteX2" fmla="*/ 4106921 w 4106921"/>
              <a:gd name="connsiteY2" fmla="*/ 3672082 h 3672082"/>
              <a:gd name="connsiteX3" fmla="*/ 3233 w 4106921"/>
              <a:gd name="connsiteY3" fmla="*/ 3672082 h 3672082"/>
              <a:gd name="connsiteX4" fmla="*/ 697500 w 4106921"/>
              <a:gd name="connsiteY4" fmla="*/ 1287129 h 3672082"/>
              <a:gd name="connsiteX0" fmla="*/ 987791 w 4397212"/>
              <a:gd name="connsiteY0" fmla="*/ 1287129 h 3672082"/>
              <a:gd name="connsiteX1" fmla="*/ 4397212 w 4397212"/>
              <a:gd name="connsiteY1" fmla="*/ 195 h 3672082"/>
              <a:gd name="connsiteX2" fmla="*/ 4397212 w 4397212"/>
              <a:gd name="connsiteY2" fmla="*/ 3672082 h 3672082"/>
              <a:gd name="connsiteX3" fmla="*/ 12 w 4397212"/>
              <a:gd name="connsiteY3" fmla="*/ 3672082 h 3672082"/>
              <a:gd name="connsiteX4" fmla="*/ 987791 w 4397212"/>
              <a:gd name="connsiteY4" fmla="*/ 1287129 h 3672082"/>
              <a:gd name="connsiteX0" fmla="*/ 987786 w 4397207"/>
              <a:gd name="connsiteY0" fmla="*/ 1287129 h 3672082"/>
              <a:gd name="connsiteX1" fmla="*/ 4397207 w 4397207"/>
              <a:gd name="connsiteY1" fmla="*/ 195 h 3672082"/>
              <a:gd name="connsiteX2" fmla="*/ 4397207 w 4397207"/>
              <a:gd name="connsiteY2" fmla="*/ 3672082 h 3672082"/>
              <a:gd name="connsiteX3" fmla="*/ 7 w 4397207"/>
              <a:gd name="connsiteY3" fmla="*/ 3672082 h 3672082"/>
              <a:gd name="connsiteX4" fmla="*/ 987786 w 4397207"/>
              <a:gd name="connsiteY4" fmla="*/ 1287129 h 367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207" h="3672082">
                <a:moveTo>
                  <a:pt x="987786" y="1287129"/>
                </a:moveTo>
                <a:cubicBezTo>
                  <a:pt x="1956808" y="199632"/>
                  <a:pt x="3320941" y="-7331"/>
                  <a:pt x="4397207" y="195"/>
                </a:cubicBezTo>
                <a:lnTo>
                  <a:pt x="4397207" y="3672082"/>
                </a:lnTo>
                <a:lnTo>
                  <a:pt x="7" y="3672082"/>
                </a:lnTo>
                <a:cubicBezTo>
                  <a:pt x="-1874" y="2886505"/>
                  <a:pt x="397001" y="1971106"/>
                  <a:pt x="987786" y="12871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 sz="2134"/>
            </a:lvl1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toe te </a:t>
            </a:r>
            <a:br>
              <a:rPr lang="nl-NL" dirty="0"/>
            </a:br>
            <a:r>
              <a:rPr lang="nl-NL" dirty="0"/>
              <a:t>voegen aan deze slide</a:t>
            </a:r>
          </a:p>
        </p:txBody>
      </p:sp>
    </p:spTree>
    <p:extLst>
      <p:ext uri="{BB962C8B-B14F-4D97-AF65-F5344CB8AC3E}">
        <p14:creationId xmlns:p14="http://schemas.microsoft.com/office/powerpoint/2010/main" val="12757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980728"/>
            <a:ext cx="9314248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3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31427" y="1844824"/>
            <a:ext cx="1142675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7941D"/>
                </a:solidFill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0D6F52B-CC13-4644-A906-1AF5CAE2C72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83620" y="2605578"/>
            <a:ext cx="12360827" cy="37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540000" tIns="180000" rIns="180000" bIns="180000"/>
          <a:lstStyle>
            <a:lvl1pPr marL="0" indent="0" algn="l">
              <a:buNone/>
              <a:defRPr sz="2134"/>
            </a:lvl1pPr>
          </a:lstStyle>
          <a:p>
            <a:r>
              <a:rPr lang="nl-NL" dirty="0"/>
              <a:t>Klik op het pictogram om een afbeelding toe te voegen aan deze slide</a:t>
            </a:r>
          </a:p>
        </p:txBody>
      </p:sp>
    </p:spTree>
    <p:extLst>
      <p:ext uri="{BB962C8B-B14F-4D97-AF65-F5344CB8AC3E}">
        <p14:creationId xmlns:p14="http://schemas.microsoft.com/office/powerpoint/2010/main" val="297410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427" y="1628775"/>
            <a:ext cx="1133030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934"/>
            </a:lvl1pPr>
            <a:lvl2pPr>
              <a:buClr>
                <a:schemeClr val="accent2"/>
              </a:buClr>
              <a:defRPr sz="2934"/>
            </a:lvl2pPr>
            <a:lvl3pPr>
              <a:buClr>
                <a:schemeClr val="accent5"/>
              </a:buClr>
              <a:defRPr sz="2934"/>
            </a:lvl3pPr>
            <a:lvl4pPr>
              <a:buClr>
                <a:schemeClr val="accent3"/>
              </a:buClr>
              <a:defRPr sz="2934"/>
            </a:lvl4pPr>
            <a:lvl5pPr>
              <a:buClr>
                <a:srgbClr val="21428D"/>
              </a:buClr>
              <a:defRPr sz="2934"/>
            </a:lvl5pPr>
          </a:lstStyle>
          <a:p>
            <a:pPr lvl="0"/>
            <a:r>
              <a:rPr lang="nl-NL" dirty="0"/>
              <a:t>Klik om de modelstijlen te bewerken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8893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431858" y="1628775"/>
            <a:ext cx="5376868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934"/>
            </a:lvl1pPr>
            <a:lvl2pPr>
              <a:buClr>
                <a:schemeClr val="accent2"/>
              </a:buClr>
              <a:defRPr sz="2934"/>
            </a:lvl2pPr>
            <a:lvl3pPr>
              <a:buClr>
                <a:schemeClr val="accent5"/>
              </a:buClr>
              <a:defRPr sz="2934"/>
            </a:lvl3pPr>
            <a:lvl4pPr>
              <a:buClr>
                <a:schemeClr val="accent3"/>
              </a:buClr>
              <a:defRPr sz="2934"/>
            </a:lvl4pPr>
            <a:lvl5pPr>
              <a:buClr>
                <a:srgbClr val="21428D"/>
              </a:buClr>
              <a:defRPr sz="2934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9"/>
          </p:nvPr>
        </p:nvSpPr>
        <p:spPr>
          <a:xfrm>
            <a:off x="6288841" y="1628775"/>
            <a:ext cx="5472891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934"/>
            </a:lvl1pPr>
            <a:lvl2pPr>
              <a:buClr>
                <a:schemeClr val="accent2"/>
              </a:buClr>
              <a:defRPr sz="2934"/>
            </a:lvl2pPr>
            <a:lvl3pPr>
              <a:buClr>
                <a:schemeClr val="accent5"/>
              </a:buClr>
              <a:defRPr sz="2934"/>
            </a:lvl3pPr>
            <a:lvl4pPr>
              <a:buClr>
                <a:schemeClr val="accent3"/>
              </a:buClr>
              <a:defRPr sz="2934"/>
            </a:lvl4pPr>
            <a:lvl5pPr>
              <a:buClr>
                <a:srgbClr val="21428D"/>
              </a:buClr>
              <a:defRPr sz="2934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93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441119" y="4112825"/>
            <a:ext cx="4321041" cy="1980000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2134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441119" y="2060848"/>
            <a:ext cx="4321041" cy="1980000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2134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431857" y="1628775"/>
            <a:ext cx="6626030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934"/>
            </a:lvl1pPr>
            <a:lvl2pPr>
              <a:buClr>
                <a:schemeClr val="accent2"/>
              </a:buClr>
              <a:defRPr sz="2934"/>
            </a:lvl2pPr>
            <a:lvl3pPr>
              <a:buClr>
                <a:schemeClr val="accent5"/>
              </a:buClr>
              <a:defRPr sz="2934"/>
            </a:lvl3pPr>
            <a:lvl4pPr>
              <a:buClr>
                <a:schemeClr val="accent3"/>
              </a:buClr>
              <a:defRPr sz="2934"/>
            </a:lvl4pPr>
            <a:lvl5pPr>
              <a:buClr>
                <a:srgbClr val="21428D"/>
              </a:buClr>
              <a:defRPr sz="2934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55FD5129-131A-834A-A2CA-629AFCFA44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427" y="6459137"/>
            <a:ext cx="3861303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E24209F1-313D-C04E-9BD6-9F064BBA1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4711" y="6466382"/>
            <a:ext cx="623473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95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1 staa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441119" y="2060848"/>
            <a:ext cx="4321041" cy="4032448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2134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431857" y="1628775"/>
            <a:ext cx="6626030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934"/>
            </a:lvl1pPr>
            <a:lvl2pPr>
              <a:buClr>
                <a:schemeClr val="accent2"/>
              </a:buClr>
              <a:defRPr sz="2934"/>
            </a:lvl2pPr>
            <a:lvl3pPr>
              <a:buClr>
                <a:schemeClr val="accent5"/>
              </a:buClr>
              <a:defRPr sz="2934"/>
            </a:lvl3pPr>
            <a:lvl4pPr>
              <a:buClr>
                <a:schemeClr val="accent3"/>
              </a:buClr>
              <a:defRPr sz="2934"/>
            </a:lvl4pPr>
            <a:lvl5pPr>
              <a:buClr>
                <a:srgbClr val="21428D"/>
              </a:buClr>
              <a:defRPr sz="2934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B35D9CF3-2F3F-9644-B485-58131DD257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427" y="6459137"/>
            <a:ext cx="3861303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FB2977B4-8FDC-034B-963F-3B2D295154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4711" y="6466382"/>
            <a:ext cx="623473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45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1428" y="2060848"/>
            <a:ext cx="11330733" cy="3744416"/>
          </a:xfrm>
          <a:prstGeom prst="rect">
            <a:avLst/>
          </a:prstGeom>
          <a:solidFill>
            <a:srgbClr val="D8D6D7"/>
          </a:solidFill>
        </p:spPr>
        <p:txBody>
          <a:bodyPr wrap="square" lIns="360000" tIns="180000" rIns="180000" bIns="180000">
            <a:noAutofit/>
          </a:bodyPr>
          <a:lstStyle>
            <a:lvl1pPr marL="0" indent="0" algn="l">
              <a:buNone/>
              <a:defRPr sz="2134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56" y="5876926"/>
            <a:ext cx="113303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9" name="Tijdelijke aanduiding voor voettekst 13">
            <a:extLst>
              <a:ext uri="{FF2B5EF4-FFF2-40B4-BE49-F238E27FC236}">
                <a16:creationId xmlns:a16="http://schemas.microsoft.com/office/drawing/2014/main" id="{A8D91B79-DDA0-384E-82C1-DAB3C507F9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427" y="6459137"/>
            <a:ext cx="3861303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9A2F703C-C978-6443-B95E-E624C08A3D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4711" y="6466382"/>
            <a:ext cx="623473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03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31427" y="780110"/>
            <a:ext cx="9314248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34" b="1">
                <a:solidFill>
                  <a:srgbClr val="006EB7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31428" y="2060848"/>
            <a:ext cx="5473319" cy="3744416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2134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88840" y="2060848"/>
            <a:ext cx="5473321" cy="3744416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2134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856" y="5876926"/>
            <a:ext cx="5472297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6288840" y="5877273"/>
            <a:ext cx="5472297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3" name="Tijdelijke aanduiding voor voettekst 13">
            <a:extLst>
              <a:ext uri="{FF2B5EF4-FFF2-40B4-BE49-F238E27FC236}">
                <a16:creationId xmlns:a16="http://schemas.microsoft.com/office/drawing/2014/main" id="{897BE20F-70CA-444F-B788-A4E9C09FAC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1427" y="6459137"/>
            <a:ext cx="3861303" cy="260558"/>
          </a:xfrm>
        </p:spPr>
        <p:txBody>
          <a:bodyPr/>
          <a:lstStyle>
            <a:lvl1pPr>
              <a:defRPr/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4" name="Tijdelijke aanduiding voor dianummer 14">
            <a:extLst>
              <a:ext uri="{FF2B5EF4-FFF2-40B4-BE49-F238E27FC236}">
                <a16:creationId xmlns:a16="http://schemas.microsoft.com/office/drawing/2014/main" id="{2276BCA3-FABA-3C43-A97A-58AEC9ACB1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4711" y="6466382"/>
            <a:ext cx="623473" cy="257866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10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3BA6314-B974-7B43-8C21-E07A2E30F7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25" y="-12014"/>
            <a:ext cx="12268700" cy="6897398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427" y="6459137"/>
            <a:ext cx="3861303" cy="260558"/>
          </a:xfrm>
          <a:prstGeom prst="rect">
            <a:avLst/>
          </a:prstGeom>
        </p:spPr>
        <p:txBody>
          <a:bodyPr/>
          <a:lstStyle>
            <a:lvl1pPr>
              <a:defRPr sz="1334">
                <a:solidFill>
                  <a:schemeClr val="bg1"/>
                </a:solidFill>
              </a:defRPr>
            </a:lvl1pPr>
          </a:lstStyle>
          <a:p>
            <a:r>
              <a:rPr lang="nl-NL" b="1" dirty="0"/>
              <a:t>Versie 1.0 Definitief </a:t>
            </a:r>
            <a:r>
              <a:rPr lang="nl-NL" dirty="0"/>
              <a:t>– 27-02-19</a:t>
            </a:r>
          </a:p>
        </p:txBody>
      </p:sp>
      <p:sp>
        <p:nvSpPr>
          <p:cNvPr id="1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34711" y="6466382"/>
            <a:ext cx="623473" cy="257866"/>
          </a:xfrm>
          <a:prstGeom prst="rect">
            <a:avLst/>
          </a:prstGeom>
        </p:spPr>
        <p:txBody>
          <a:bodyPr/>
          <a:lstStyle>
            <a:lvl1pPr>
              <a:defRPr sz="1334" b="1">
                <a:solidFill>
                  <a:schemeClr val="bg1"/>
                </a:solidFill>
              </a:defRPr>
            </a:lvl1pPr>
          </a:lstStyle>
          <a:p>
            <a:fld id="{A8AA7EC8-FE29-421D-A88B-370786849E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2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1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68" r:id="rId10"/>
    <p:sldLayoutId id="2147483670" r:id="rId11"/>
  </p:sldLayoutIdLst>
  <p:hf hdr="0" ftr="0"/>
  <p:txStyles>
    <p:titleStyle>
      <a:lvl1pPr algn="ctr" defTabSz="121935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57" indent="-457257" algn="l" defTabSz="1219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724" indent="-381048" algn="l" defTabSz="12193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191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867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543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219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yceumypenburg.nl/uploads/fotoalbum/fotos/diplomahavovwo32.jpg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ieuwsbrief.examenblad.nl/cl/vlh7jcg117if/0003/vlh8e6e9moyr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C323-BE34-4245-B55B-74FD29E2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93" y="3218233"/>
            <a:ext cx="11423616" cy="650503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Webinar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1C4F44-6066-CF41-B409-22E7ED69D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07" y="4235330"/>
            <a:ext cx="11430177" cy="1008112"/>
          </a:xfrm>
        </p:spPr>
        <p:txBody>
          <a:bodyPr>
            <a:normAutofit/>
          </a:bodyPr>
          <a:lstStyle/>
          <a:p>
            <a:r>
              <a:rPr lang="nl-NL" sz="3600" dirty="0"/>
              <a:t>Informatieavond examentraining en centraal examen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285D9A-B468-5B4F-8755-26869418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380" y="7469709"/>
            <a:ext cx="3871035" cy="347456"/>
          </a:xfrm>
          <a:prstGeom prst="rect">
            <a:avLst/>
          </a:prstGeom>
        </p:spPr>
        <p:txBody>
          <a:bodyPr/>
          <a:lstStyle/>
          <a:p>
            <a:r>
              <a:rPr lang="nl-NL" b="1"/>
              <a:t>Versie 1.0 Definitief </a:t>
            </a:r>
            <a:r>
              <a:rPr lang="nl-NL"/>
              <a:t>- </a:t>
            </a:r>
            <a:fld id="{ADD505D2-965B-4F06-990E-4761D7DC6F7F}" type="datetime1">
              <a:rPr lang="nl-NL" smtClean="0"/>
              <a:pPr/>
              <a:t>24-3-2021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BC65F8-B0C3-4040-8889-8836DD58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F33F9A2-D928-46F1-8D4E-92C0670AF953}"/>
              </a:ext>
            </a:extLst>
          </p:cNvPr>
          <p:cNvSpPr/>
          <p:nvPr/>
        </p:nvSpPr>
        <p:spPr>
          <a:xfrm>
            <a:off x="5088682" y="1273937"/>
            <a:ext cx="5686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Welkom!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Aanvang: 19.00u</a:t>
            </a:r>
          </a:p>
        </p:txBody>
      </p:sp>
    </p:spTree>
    <p:extLst>
      <p:ext uri="{BB962C8B-B14F-4D97-AF65-F5344CB8AC3E}">
        <p14:creationId xmlns:p14="http://schemas.microsoft.com/office/powerpoint/2010/main" val="39947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ADF9E-89E4-4F39-8578-3B1C45232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33A7C4A-99EA-46A7-9BD1-DF10047690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F76C47-45E1-42ED-96BA-314219433B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Algemene module: plannen</a:t>
            </a:r>
          </a:p>
          <a:p>
            <a:r>
              <a:rPr lang="nl-NL" dirty="0" err="1"/>
              <a:t>Vakmodules</a:t>
            </a:r>
            <a:r>
              <a:rPr lang="nl-NL" dirty="0"/>
              <a:t> per thema</a:t>
            </a:r>
          </a:p>
          <a:p>
            <a:r>
              <a:rPr lang="nl-NL" dirty="0"/>
              <a:t>Leerling kiest minimaal 5 (meer mag) modules (rooster)</a:t>
            </a:r>
          </a:p>
          <a:p>
            <a:r>
              <a:rPr lang="nl-NL" dirty="0"/>
              <a:t>Proefexamen (vak naar keuze) </a:t>
            </a:r>
          </a:p>
          <a:p>
            <a:r>
              <a:rPr lang="nl-NL" dirty="0"/>
              <a:t>Keuze in Magister (agenda) -&gt; code bijv. E_A1ne</a:t>
            </a:r>
          </a:p>
          <a:p>
            <a:r>
              <a:rPr lang="nl-NL" dirty="0"/>
              <a:t>Tussen 6 en 12 april</a:t>
            </a:r>
          </a:p>
          <a:p>
            <a:r>
              <a:rPr lang="nl-NL" dirty="0"/>
              <a:t>Proefexamen </a:t>
            </a:r>
            <a:r>
              <a:rPr lang="nl-NL" dirty="0" smtClean="0"/>
              <a:t>aangeven </a:t>
            </a:r>
            <a:r>
              <a:rPr lang="nl-NL" dirty="0"/>
              <a:t>bij mentor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6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Centraal examen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 descr="http://paspoort.kro.nl/images/23021/Examen.jpg">
            <a:extLst>
              <a:ext uri="{FF2B5EF4-FFF2-40B4-BE49-F238E27FC236}">
                <a16:creationId xmlns:a16="http://schemas.microsoft.com/office/drawing/2014/main" id="{F376E915-57F5-41D9-BFB6-83562801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38" y="1772345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87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B1814-EA92-475C-B3FF-1CE57283F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Extra tijdvak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1EDB35-072F-428F-9364-DB3C2F4048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FE362A-807D-4DE3-B5F6-52495ED442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Zoveel </a:t>
            </a:r>
            <a:r>
              <a:rPr lang="nl-NL" dirty="0"/>
              <a:t>mogelijk in tijdvak </a:t>
            </a:r>
            <a:r>
              <a:rPr lang="nl-NL" dirty="0" smtClean="0"/>
              <a:t>1</a:t>
            </a:r>
          </a:p>
          <a:p>
            <a:r>
              <a:rPr lang="nl-NL" dirty="0"/>
              <a:t>Advies over tijdvak </a:t>
            </a:r>
            <a:r>
              <a:rPr lang="nl-NL" dirty="0" smtClean="0"/>
              <a:t>2- &gt; per mail naar ouders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Advies alle vakken in tijdvak 1 -&gt; geen mail naar ouders</a:t>
            </a:r>
          </a:p>
          <a:p>
            <a:r>
              <a:rPr lang="nl-NL" dirty="0" smtClean="0"/>
              <a:t>Leerling beslist uiterlijk 23 april</a:t>
            </a:r>
            <a:endParaRPr lang="nl-NL" dirty="0"/>
          </a:p>
          <a:p>
            <a:endParaRPr lang="nl-NL" dirty="0"/>
          </a:p>
          <a:p>
            <a:r>
              <a:rPr lang="nl-NL" dirty="0"/>
              <a:t>Roosters in info materiaal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2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C9381-E446-4319-83EB-BB5A376EA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Centraal examen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B91D5A0-5553-4311-BFEC-6207E708AC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C9E1CC-B6AF-4DCC-8E32-C4400536E4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nl-NL" dirty="0"/>
              <a:t>Examen in lo zaal en lokalen locatie Engelandlaan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Examenzittingen</a:t>
            </a:r>
          </a:p>
          <a:p>
            <a:pPr lvl="1" eaLnBrk="1" hangingPunct="1"/>
            <a:r>
              <a:rPr lang="nl-NL" dirty="0"/>
              <a:t>Examennummer</a:t>
            </a:r>
          </a:p>
          <a:p>
            <a:pPr lvl="1" eaLnBrk="1" hangingPunct="1"/>
            <a:r>
              <a:rPr lang="nl-NL" dirty="0"/>
              <a:t>Examenrooster</a:t>
            </a:r>
          </a:p>
          <a:p>
            <a:pPr lvl="1" eaLnBrk="1" hangingPunct="1"/>
            <a:r>
              <a:rPr lang="nl-NL" dirty="0"/>
              <a:t>Op tijd!! (15 minuten voor aanvang in de examenzaal)</a:t>
            </a:r>
          </a:p>
          <a:p>
            <a:pPr lvl="2" eaLnBrk="1" hangingPunct="1"/>
            <a:r>
              <a:rPr lang="nl-NL" dirty="0"/>
              <a:t>20 minuten eerder op: 17 mei 13.10 uur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3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30DE2-385F-4C49-9595-6F801535E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Openen en sluiten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B275232-7D96-42B5-A83C-44EA0D157C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DDD6C1-9A41-47B8-8698-FE6E6EEC9E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MT lid/examensecretaris  opent examen:</a:t>
            </a:r>
          </a:p>
          <a:p>
            <a:pPr lvl="1"/>
            <a:r>
              <a:rPr lang="nl-NL" dirty="0"/>
              <a:t>Controle door examenkandidaten van examens</a:t>
            </a:r>
          </a:p>
          <a:p>
            <a:pPr lvl="1"/>
            <a:r>
              <a:rPr lang="nl-NL" dirty="0"/>
              <a:t>Doet mededelingen</a:t>
            </a:r>
          </a:p>
          <a:p>
            <a:pPr lvl="1"/>
            <a:r>
              <a:rPr lang="nl-NL" dirty="0"/>
              <a:t>Leest eventueel erratum voor</a:t>
            </a:r>
          </a:p>
          <a:p>
            <a:pPr marL="316925" indent="-457200"/>
            <a:r>
              <a:rPr lang="nl-NL" dirty="0"/>
              <a:t>Eerder klaar; werk inleveren bij de juiste tafel</a:t>
            </a:r>
            <a:br>
              <a:rPr lang="nl-NL" dirty="0"/>
            </a:br>
            <a:r>
              <a:rPr lang="nl-NL" dirty="0"/>
              <a:t> Docent neemt werk in en noteert de tijd</a:t>
            </a:r>
          </a:p>
          <a:p>
            <a:pPr marL="316925" indent="-457200"/>
            <a:r>
              <a:rPr lang="nl-NL" dirty="0"/>
              <a:t>MT lid/examensecretaris sluit examens</a:t>
            </a:r>
          </a:p>
          <a:p>
            <a:pPr marL="393192" lvl="1" indent="0">
              <a:buNone/>
            </a:pPr>
            <a:r>
              <a:rPr lang="nl-NL" dirty="0"/>
              <a:t>Werk wordt opgehaald en gecontroleerd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5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41037-B48F-4C74-8FA6-14980A082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mag wel en wat mag niet!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135787C-0EE4-44DC-A5AA-B74B595E99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8A5E21-23D2-46FD-9B0B-56D77F0DF0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DF89C38D-E933-4C5E-BDDB-DB84A1E1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26" y="1598818"/>
            <a:ext cx="5616624" cy="45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10AA0-FD17-4963-BE99-EAB01A135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Belangrijke zaken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E804B7-7EE4-4949-A0E4-A102A2F8FE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2A2DDF-1F38-4FEB-AAC8-6315C85AE7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l-NL" b="1" dirty="0"/>
              <a:t>Let op de goede datum en tijden.</a:t>
            </a:r>
          </a:p>
          <a:p>
            <a:pPr eaLnBrk="1" hangingPunct="1"/>
            <a:r>
              <a:rPr lang="nl-NL" dirty="0"/>
              <a:t>Op tijd aanwezig zijn. (20 minuten vooraf op school).</a:t>
            </a:r>
          </a:p>
          <a:p>
            <a:pPr eaLnBrk="1" hangingPunct="1"/>
            <a:r>
              <a:rPr lang="nl-NL" dirty="0"/>
              <a:t>Ziek </a:t>
            </a:r>
            <a:r>
              <a:rPr lang="nl-NL" b="1" dirty="0"/>
              <a:t>ruim voor aanvang melden bij de teamleider</a:t>
            </a:r>
          </a:p>
          <a:p>
            <a:pPr eaLnBrk="1" hangingPunct="1"/>
            <a:r>
              <a:rPr lang="nl-NL" dirty="0"/>
              <a:t>Eerder vertrekken: </a:t>
            </a:r>
          </a:p>
          <a:p>
            <a:pPr marL="109728" indent="0" eaLnBrk="1" hangingPunct="1">
              <a:buNone/>
            </a:pPr>
            <a:r>
              <a:rPr lang="nl-NL" dirty="0"/>
              <a:t>	-	eerste 5 kwartier niet</a:t>
            </a:r>
          </a:p>
          <a:p>
            <a:pPr marL="109728" indent="0" eaLnBrk="1" hangingPunct="1">
              <a:buNone/>
            </a:pPr>
            <a:r>
              <a:rPr lang="nl-NL" dirty="0"/>
              <a:t>	-	laatste kwartier niet</a:t>
            </a:r>
            <a:endParaRPr lang="nl-NL" b="1" dirty="0"/>
          </a:p>
          <a:p>
            <a:pPr eaLnBrk="1" hangingPunct="1">
              <a:buFont typeface="Wingdings 3" pitchFamily="18" charset="2"/>
              <a:buNone/>
            </a:pPr>
            <a:r>
              <a:rPr lang="nl-NL" dirty="0"/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nl-NL" dirty="0"/>
          </a:p>
          <a:p>
            <a:pPr eaLnBrk="1" hangingPunct="1">
              <a:buFont typeface="Wingdings 3" pitchFamily="18" charset="2"/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22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10AA0-FD17-4963-BE99-EAB01A135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Belangrijke zaken(2)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E804B7-7EE4-4949-A0E4-A102A2F8FE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2A2DDF-1F38-4FEB-AAC8-6315C85AE7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nl-NL" dirty="0"/>
              <a:t>Toilet bezoek</a:t>
            </a:r>
          </a:p>
          <a:p>
            <a:pPr eaLnBrk="1" hangingPunct="1"/>
            <a:r>
              <a:rPr lang="nl-NL" dirty="0"/>
              <a:t>Geen tassen mee</a:t>
            </a:r>
          </a:p>
          <a:p>
            <a:pPr eaLnBrk="1" hangingPunct="1"/>
            <a:r>
              <a:rPr lang="nl-NL" dirty="0"/>
              <a:t>Mobiel/</a:t>
            </a:r>
            <a:r>
              <a:rPr lang="nl-NL" dirty="0" err="1"/>
              <a:t>iwatch</a:t>
            </a:r>
            <a:r>
              <a:rPr lang="nl-NL" dirty="0"/>
              <a:t>/</a:t>
            </a:r>
            <a:r>
              <a:rPr lang="nl-NL" dirty="0" err="1"/>
              <a:t>noice</a:t>
            </a:r>
            <a:r>
              <a:rPr lang="nl-NL" dirty="0"/>
              <a:t> </a:t>
            </a:r>
            <a:r>
              <a:rPr lang="nl-NL" dirty="0" err="1"/>
              <a:t>cancelling</a:t>
            </a:r>
            <a:r>
              <a:rPr lang="nl-NL" dirty="0"/>
              <a:t> niet mee!! (kluisje)</a:t>
            </a:r>
          </a:p>
          <a:p>
            <a:pPr eaLnBrk="1" hangingPunct="1"/>
            <a:r>
              <a:rPr lang="nl-NL" dirty="0"/>
              <a:t>Eten en drinken </a:t>
            </a:r>
          </a:p>
          <a:p>
            <a:pPr eaLnBrk="1" hangingPunct="1"/>
            <a:r>
              <a:rPr lang="nl-NL" dirty="0"/>
              <a:t>Bedrog</a:t>
            </a:r>
          </a:p>
        </p:txBody>
      </p:sp>
    </p:spTree>
    <p:extLst>
      <p:ext uri="{BB962C8B-B14F-4D97-AF65-F5344CB8AC3E}">
        <p14:creationId xmlns:p14="http://schemas.microsoft.com/office/powerpoint/2010/main" val="2243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B94D3-9895-49C5-B012-56E47748E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Belangrijke zaken(3)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E06FDED-D752-4A50-B702-42B271912B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391203-580D-48CB-82C8-0244CA3520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nl-NL" dirty="0"/>
              <a:t>Opgaven:</a:t>
            </a:r>
          </a:p>
          <a:p>
            <a:pPr lvl="1" eaLnBrk="1" hangingPunct="1"/>
            <a:r>
              <a:rPr lang="nl-NL" dirty="0"/>
              <a:t>Dubbel papier net (wiskunde roosterpapier)</a:t>
            </a:r>
          </a:p>
          <a:p>
            <a:pPr lvl="1" eaLnBrk="1" hangingPunct="1"/>
            <a:r>
              <a:rPr lang="nl-NL" dirty="0"/>
              <a:t>Enkel papier klad</a:t>
            </a:r>
          </a:p>
          <a:p>
            <a:pPr lvl="1" eaLnBrk="1" hangingPunct="1"/>
            <a:r>
              <a:rPr lang="nl-NL" dirty="0"/>
              <a:t>Bijlagen</a:t>
            </a:r>
          </a:p>
          <a:p>
            <a:pPr lvl="1" eaLnBrk="1" hangingPunct="1"/>
            <a:r>
              <a:rPr lang="nl-NL" dirty="0"/>
              <a:t>Inleveren werk (geef aantal blaadjes op </a:t>
            </a:r>
            <a:r>
              <a:rPr lang="nl-NL" dirty="0" smtClean="0"/>
              <a:t>1ste </a:t>
            </a:r>
            <a:r>
              <a:rPr lang="nl-NL" dirty="0"/>
              <a:t>blad aan)</a:t>
            </a:r>
          </a:p>
          <a:p>
            <a:pPr lvl="1" eaLnBrk="1" hangingPunct="1"/>
            <a:r>
              <a:rPr lang="nl-NL" dirty="0"/>
              <a:t>Opgaven en klad niet mee de zaal uit voor eind van het examen (incl. verlengde tijd)</a:t>
            </a:r>
          </a:p>
          <a:p>
            <a:pPr lvl="1" eaLnBrk="1" hangingPunct="1">
              <a:buNone/>
            </a:pPr>
            <a:endParaRPr lang="nl-NL" dirty="0"/>
          </a:p>
          <a:p>
            <a:pPr eaLnBrk="1" hangingPunct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3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E8598-93D7-42D6-AE03-0D0183C29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Belangrijke zaken(4)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7F2BCD7-BA0C-4085-B0B3-E4BD045C79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2DA047-FBE1-45A8-A4B0-B9F85B558A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/>
            <a:r>
              <a:rPr lang="nl-NL" dirty="0"/>
              <a:t>Uitwerkingen:</a:t>
            </a:r>
          </a:p>
          <a:p>
            <a:pPr lvl="1" eaLnBrk="1" hangingPunct="1">
              <a:buNone/>
            </a:pPr>
            <a:r>
              <a:rPr lang="nl-NL" dirty="0"/>
              <a:t>	Antwoord in een zin</a:t>
            </a:r>
          </a:p>
          <a:p>
            <a:pPr lvl="1" eaLnBrk="1" hangingPunct="1">
              <a:buNone/>
            </a:pPr>
            <a:r>
              <a:rPr lang="nl-NL" dirty="0"/>
              <a:t>	Niet met potlood </a:t>
            </a:r>
            <a:r>
              <a:rPr lang="nl-NL" i="1" dirty="0"/>
              <a:t>schrijven</a:t>
            </a:r>
            <a:r>
              <a:rPr lang="nl-NL" dirty="0"/>
              <a:t>/geen </a:t>
            </a:r>
            <a:r>
              <a:rPr lang="nl-NL" dirty="0" err="1"/>
              <a:t>tipp</a:t>
            </a:r>
            <a:r>
              <a:rPr lang="nl-NL" dirty="0"/>
              <a:t>-ex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1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9322F-561F-0C4A-B368-0A4DFF898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Informatie examentraining  en eindexamen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84D7C0-9280-B744-A58A-6E8312BFC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D56FFD-BBB0-E543-B00F-38B48E694C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 descr="http://www.dag.nl/wp-content/uploads/2007/10/1985689404_1999999605_examen.jpg">
            <a:extLst>
              <a:ext uri="{FF2B5EF4-FFF2-40B4-BE49-F238E27FC236}">
                <a16:creationId xmlns:a16="http://schemas.microsoft.com/office/drawing/2014/main" id="{46DB4D73-D69C-4066-8BD3-3AD2C5B9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570" y="19558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2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6B7C-05BA-4E47-AAF8-076289C03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0C1BB99-E3A6-4230-8634-F64DBFBFF5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D93253-F1DD-493B-8720-A038230EA7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8" descr="http://www.vsc.gsf.nl/SiteCollectionImages/Examen/examens3.jpg">
            <a:extLst>
              <a:ext uri="{FF2B5EF4-FFF2-40B4-BE49-F238E27FC236}">
                <a16:creationId xmlns:a16="http://schemas.microsoft.com/office/drawing/2014/main" id="{175B1455-742C-4734-803F-8C179BC6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2502" b="32502"/>
          <a:stretch>
            <a:fillRect/>
          </a:stretch>
        </p:blipFill>
        <p:spPr>
          <a:xfrm>
            <a:off x="1560290" y="116632"/>
            <a:ext cx="8748514" cy="4420302"/>
          </a:xfrm>
          <a:prstGeom prst="rect">
            <a:avLst/>
          </a:pr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DEFCF8E-326F-434B-A05E-0EC98DD78EE5}"/>
              </a:ext>
            </a:extLst>
          </p:cNvPr>
          <p:cNvSpPr txBox="1"/>
          <p:nvPr/>
        </p:nvSpPr>
        <p:spPr>
          <a:xfrm>
            <a:off x="1776314" y="4752932"/>
            <a:ext cx="8532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Examenrooster; op de koelkast!!</a:t>
            </a:r>
          </a:p>
        </p:txBody>
      </p:sp>
    </p:spTree>
    <p:extLst>
      <p:ext uri="{BB962C8B-B14F-4D97-AF65-F5344CB8AC3E}">
        <p14:creationId xmlns:p14="http://schemas.microsoft.com/office/powerpoint/2010/main" val="42225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8436A-65CE-4F46-A99F-68586C3F4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Hulpmiddelen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2CDF21-72D0-482A-B296-A50D5C3B78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2BE489-DC87-4651-9BE9-D657DDEAF6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 descr="http://picnica.ciao.com/nl/9660678.jpg">
            <a:extLst>
              <a:ext uri="{FF2B5EF4-FFF2-40B4-BE49-F238E27FC236}">
                <a16:creationId xmlns:a16="http://schemas.microsoft.com/office/drawing/2014/main" id="{8B6196FC-359E-4465-8518-C64B3DA8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447" y="23717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isw.info/content/sweelincklaan/woordenboek.jpg">
            <a:extLst>
              <a:ext uri="{FF2B5EF4-FFF2-40B4-BE49-F238E27FC236}">
                <a16:creationId xmlns:a16="http://schemas.microsoft.com/office/drawing/2014/main" id="{5C44B5DE-09C6-4186-BB56-2879765B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41" y="2400300"/>
            <a:ext cx="2857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eekalerts.com/u/disc-2gb-pen.jpg">
            <a:extLst>
              <a:ext uri="{FF2B5EF4-FFF2-40B4-BE49-F238E27FC236}">
                <a16:creationId xmlns:a16="http://schemas.microsoft.com/office/drawing/2014/main" id="{44D6BA6F-8912-45B5-A161-0C949BE9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947" y="2846794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6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6E9B8-7700-44EF-B550-30E3DD78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Zelf meenemen(blz. 8/9 infoboekje)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C66F732-F77A-4806-9FD1-D7F8F13D6B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56DE47-348E-48EB-9E2D-4B85FB631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b="1" dirty="0"/>
              <a:t>Woordenboeken!! </a:t>
            </a:r>
          </a:p>
          <a:p>
            <a:pPr>
              <a:buNone/>
            </a:pPr>
            <a:r>
              <a:rPr lang="nl-NL" dirty="0"/>
              <a:t>	Bij elk vak woordenboek Nederlands toegestaan</a:t>
            </a:r>
          </a:p>
          <a:p>
            <a:r>
              <a:rPr lang="nl-NL" dirty="0"/>
              <a:t>Schrijfbenodigdheden,</a:t>
            </a:r>
          </a:p>
          <a:p>
            <a:r>
              <a:rPr lang="nl-NL" dirty="0"/>
              <a:t>passer, </a:t>
            </a:r>
            <a:r>
              <a:rPr lang="nl-NL" dirty="0" err="1"/>
              <a:t>geo</a:t>
            </a:r>
            <a:r>
              <a:rPr lang="nl-NL" dirty="0"/>
              <a:t>, liniaal,</a:t>
            </a:r>
          </a:p>
          <a:p>
            <a:r>
              <a:rPr lang="nl-NL" dirty="0"/>
              <a:t>rekenmachine!!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7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319E5-A2B5-4DDC-8227-5CEAD51A4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Faciliteiten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1E37D31-6E0F-4227-9FB8-C251962AB9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167406-BF19-491A-806C-0749382C57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sz="3200" dirty="0"/>
              <a:t>R</a:t>
            </a:r>
            <a:r>
              <a:rPr lang="nl-NL" sz="3200" dirty="0" smtClean="0"/>
              <a:t>echt </a:t>
            </a:r>
            <a:r>
              <a:rPr lang="nl-NL" sz="3200" dirty="0"/>
              <a:t>op extra tijd: 30 minuten per </a:t>
            </a:r>
            <a:r>
              <a:rPr lang="nl-NL" sz="3200" dirty="0" smtClean="0"/>
              <a:t>examen</a:t>
            </a:r>
            <a:endParaRPr lang="nl-NL" sz="3200" dirty="0"/>
          </a:p>
          <a:p>
            <a:r>
              <a:rPr lang="nl-NL" sz="3200" dirty="0"/>
              <a:t>Daisy ondersteuning; examen in   examenzaal met </a:t>
            </a:r>
            <a:r>
              <a:rPr lang="nl-NL" sz="3200" dirty="0" smtClean="0"/>
              <a:t>laptop</a:t>
            </a:r>
            <a:endParaRPr lang="nl-NL" sz="3200" dirty="0"/>
          </a:p>
          <a:p>
            <a:r>
              <a:rPr lang="nl-NL" sz="3200" dirty="0" smtClean="0"/>
              <a:t>Soms bijzondere faciliteiten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 smtClean="0"/>
              <a:t>Altijd met onderbouwing van deskundige/ inspectie op de hoogte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8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7B0A7-680D-4103-8D39-AC226F56F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Uitslagbepaling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099063D-CD9D-4545-9F18-D459766C82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4A3880-5E4E-4561-B6D4-52CEF7F1B1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7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Uitslag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0" y="1802011"/>
            <a:ext cx="7320136" cy="41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0B1E2-CB0C-477D-9F3F-D2D9EBAB2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Afronden eindcijfer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1E1362D-2838-4B02-891A-8448470CCD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3EC896-7776-4F2E-B832-76C468DB47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nl-NL" dirty="0"/>
              <a:t>Schoolexamen 1 decimaal</a:t>
            </a:r>
          </a:p>
          <a:p>
            <a:pPr eaLnBrk="1" hangingPunct="1"/>
            <a:r>
              <a:rPr lang="nl-NL" dirty="0"/>
              <a:t>Centraal examen 1 decimaal 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Eindcijfer is gemiddelde se en </a:t>
            </a:r>
            <a:r>
              <a:rPr lang="nl-NL" dirty="0" err="1"/>
              <a:t>ce</a:t>
            </a:r>
            <a:endParaRPr lang="nl-NL" dirty="0"/>
          </a:p>
          <a:p>
            <a:pPr eaLnBrk="1" hangingPunct="1"/>
            <a:r>
              <a:rPr lang="nl-NL" dirty="0"/>
              <a:t>Afronding op heel getal (5,45 wordt 5 en 5,50 wordt 6)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0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772E6-B3CC-4C64-8401-DEF93F75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4800" b="1" dirty="0"/>
              <a:t>Slaag-/zak regeling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5D48551-0341-4559-976D-9A2DA5974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3DA803-CBFC-41D7-9CD6-762409044B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sz="2800" dirty="0"/>
              <a:t>Gemiddelde van de cijfers van het centraal examen: 5,5 of hoger</a:t>
            </a:r>
          </a:p>
          <a:p>
            <a:r>
              <a:rPr lang="nl-NL" sz="2800" dirty="0"/>
              <a:t>Eindcijfers van de </a:t>
            </a:r>
            <a:r>
              <a:rPr lang="nl-NL" sz="2800" b="1" dirty="0"/>
              <a:t>7! examenvakken</a:t>
            </a:r>
            <a:r>
              <a:rPr lang="nl-NL" sz="2800" dirty="0"/>
              <a:t>:</a:t>
            </a:r>
          </a:p>
          <a:p>
            <a:pPr marL="0" indent="0">
              <a:buNone/>
            </a:pPr>
            <a:r>
              <a:rPr lang="nl-NL" sz="2800" dirty="0"/>
              <a:t>	- alleen maar zessen of hoger,</a:t>
            </a:r>
          </a:p>
          <a:p>
            <a:pPr marL="0" indent="0">
              <a:buNone/>
            </a:pPr>
            <a:r>
              <a:rPr lang="nl-NL" sz="2800" dirty="0"/>
              <a:t>	- bij één vijf en de rest is hoger,</a:t>
            </a:r>
          </a:p>
          <a:p>
            <a:pPr marL="0" indent="0">
              <a:buNone/>
            </a:pPr>
            <a:r>
              <a:rPr lang="nl-NL" sz="2800" dirty="0"/>
              <a:t>	- bij één vier; de rest is hoger en tenminste één 7,</a:t>
            </a:r>
          </a:p>
          <a:p>
            <a:pPr marL="0" indent="0">
              <a:buNone/>
            </a:pPr>
            <a:r>
              <a:rPr lang="nl-NL" sz="2800" dirty="0"/>
              <a:t>	- bij twee vijven, rest hoger en tenminste één 7 of hoger</a:t>
            </a:r>
          </a:p>
          <a:p>
            <a:r>
              <a:rPr lang="nl-NL" sz="2800" dirty="0"/>
              <a:t>Eindcijfer Nederlands in ieder geval een 5!</a:t>
            </a:r>
          </a:p>
          <a:p>
            <a:pPr>
              <a:buFont typeface="Arial" charset="0"/>
              <a:buChar char="•"/>
            </a:pPr>
            <a:r>
              <a:rPr lang="nl-NL" sz="2800" dirty="0" smtClean="0"/>
              <a:t>Profielwerkstuk</a:t>
            </a:r>
            <a:r>
              <a:rPr lang="nl-NL" sz="2800" dirty="0"/>
              <a:t>, lo en kv1 voldoende</a:t>
            </a:r>
          </a:p>
          <a:p>
            <a:pPr>
              <a:buFont typeface="Arial" charset="0"/>
              <a:buChar char="•"/>
            </a:pPr>
            <a:r>
              <a:rPr lang="nl-NL" sz="2800" dirty="0" smtClean="0"/>
              <a:t>PTA rekenen moet </a:t>
            </a:r>
            <a:r>
              <a:rPr lang="nl-NL" sz="2800" dirty="0"/>
              <a:t>zijn </a:t>
            </a:r>
            <a:r>
              <a:rPr lang="nl-NL" sz="2800" dirty="0" smtClean="0"/>
              <a:t>afgelegd als je geen wiskunde volgt</a:t>
            </a:r>
            <a:endParaRPr lang="nl-NL" sz="2800" dirty="0"/>
          </a:p>
          <a:p>
            <a:pPr>
              <a:buFont typeface="Arial" charset="0"/>
              <a:buChar char="•"/>
            </a:pP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8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CAA52-A85C-4230-ADFA-1CD98E40F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Aanpassing uitslagbepaling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3674589-49F2-4D86-9E31-748270687F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7316FE-DB8C-4720-B56A-CCCC854F26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Wegstreepregeling:</a:t>
            </a:r>
          </a:p>
          <a:p>
            <a:pPr marL="0" indent="0">
              <a:buNone/>
            </a:pPr>
            <a:r>
              <a:rPr lang="nl-NL" dirty="0"/>
              <a:t>  - één onvoldoende mag worden weggestreept</a:t>
            </a:r>
          </a:p>
          <a:p>
            <a:pPr marL="0" indent="0">
              <a:buNone/>
            </a:pPr>
            <a:r>
              <a:rPr lang="nl-NL" dirty="0"/>
              <a:t>  - geen kernvak -&gt; Nederlands</a:t>
            </a:r>
          </a:p>
          <a:p>
            <a:pPr marL="0" indent="0">
              <a:buNone/>
            </a:pPr>
            <a:r>
              <a:rPr lang="nl-NL" dirty="0"/>
              <a:t>  - cijfer wordt wel vermeld op de cijferlijst </a:t>
            </a:r>
          </a:p>
          <a:p>
            <a:r>
              <a:rPr lang="nl-NL" dirty="0"/>
              <a:t>Schoolexamen cijfer D&amp;P telt mee voor 5.5 regel</a:t>
            </a:r>
          </a:p>
          <a:p>
            <a:r>
              <a:rPr lang="nl-NL" dirty="0"/>
              <a:t>Leerlingen per extra vak</a:t>
            </a:r>
          </a:p>
          <a:p>
            <a:pPr marL="0" indent="0">
              <a:buNone/>
            </a:pPr>
            <a:r>
              <a:rPr lang="nl-NL" dirty="0"/>
              <a:t>	- “duim” op het cijfer</a:t>
            </a:r>
          </a:p>
          <a:p>
            <a:pPr marL="0" indent="0">
              <a:buNone/>
            </a:pPr>
            <a:r>
              <a:rPr lang="nl-NL" dirty="0"/>
              <a:t>	-  niet voor Ned. Eng en profielvakken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0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18D8-8834-4A4D-8D85-CE506A75C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Voorbeeld 1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A278CE4-4B08-4780-8CA9-908A9AB8CE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078F86-8A9D-46CB-A2BF-10ECC6FB0E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427" y="1196752"/>
            <a:ext cx="11330305" cy="4680074"/>
          </a:xfrm>
        </p:spPr>
        <p:txBody>
          <a:bodyPr/>
          <a:lstStyle/>
          <a:p>
            <a:pPr marL="914400" lvl="2" indent="0">
              <a:buNone/>
            </a:pPr>
            <a:r>
              <a:rPr lang="nl-NL" dirty="0"/>
              <a:t>		</a:t>
            </a:r>
            <a:r>
              <a:rPr lang="nl-NL" dirty="0">
                <a:solidFill>
                  <a:schemeClr val="tx2"/>
                </a:solidFill>
              </a:rPr>
              <a:t>		</a:t>
            </a:r>
            <a:r>
              <a:rPr lang="nl-NL" b="1" dirty="0"/>
              <a:t>se 	</a:t>
            </a:r>
            <a:r>
              <a:rPr lang="nl-NL" b="1" dirty="0" err="1"/>
              <a:t>ce</a:t>
            </a:r>
            <a:r>
              <a:rPr lang="nl-NL" b="1" dirty="0"/>
              <a:t>	eindcijfer</a:t>
            </a:r>
          </a:p>
          <a:p>
            <a:pPr marL="914400" lvl="2" indent="0">
              <a:buNone/>
            </a:pPr>
            <a:r>
              <a:rPr lang="nl-NL" dirty="0"/>
              <a:t>Nederlands		</a:t>
            </a:r>
            <a:r>
              <a:rPr lang="nl-NL" dirty="0" smtClean="0"/>
              <a:t>5.6</a:t>
            </a:r>
            <a:r>
              <a:rPr lang="nl-NL" dirty="0"/>
              <a:t>	6.0	5.8	6.0</a:t>
            </a:r>
          </a:p>
          <a:p>
            <a:pPr marL="914400" lvl="2" indent="0">
              <a:buNone/>
            </a:pPr>
            <a:r>
              <a:rPr lang="nl-NL" dirty="0"/>
              <a:t>Engels			7.4	7.0	</a:t>
            </a:r>
            <a:r>
              <a:rPr lang="nl-NL" dirty="0" smtClean="0"/>
              <a:t>7.2	7.0</a:t>
            </a:r>
            <a:r>
              <a:rPr lang="nl-NL" dirty="0"/>
              <a:t>	</a:t>
            </a:r>
          </a:p>
          <a:p>
            <a:pPr marL="914400" lvl="2" indent="0">
              <a:buNone/>
            </a:pPr>
            <a:r>
              <a:rPr lang="nl-NL" dirty="0"/>
              <a:t>Wiskunde		</a:t>
            </a:r>
            <a:r>
              <a:rPr lang="nl-NL" dirty="0" smtClean="0"/>
              <a:t>5.3</a:t>
            </a:r>
            <a:r>
              <a:rPr lang="nl-NL" dirty="0"/>
              <a:t>	</a:t>
            </a:r>
            <a:r>
              <a:rPr lang="nl-NL" dirty="0" smtClean="0"/>
              <a:t>5.1</a:t>
            </a:r>
            <a:r>
              <a:rPr lang="nl-NL" dirty="0"/>
              <a:t>	5.2	5.0</a:t>
            </a:r>
          </a:p>
          <a:p>
            <a:pPr marL="914400" lvl="2" indent="0">
              <a:buNone/>
            </a:pPr>
            <a:r>
              <a:rPr lang="nl-NL" dirty="0"/>
              <a:t>Biologie			</a:t>
            </a:r>
            <a:r>
              <a:rPr lang="nl-NL" dirty="0" smtClean="0"/>
              <a:t>5.6</a:t>
            </a:r>
            <a:r>
              <a:rPr lang="nl-NL" dirty="0"/>
              <a:t>	5.0	</a:t>
            </a:r>
            <a:r>
              <a:rPr lang="nl-NL" dirty="0" smtClean="0"/>
              <a:t>5.3   	5.0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Duits			</a:t>
            </a:r>
            <a:r>
              <a:rPr lang="nl-NL" dirty="0" smtClean="0"/>
              <a:t>5.8</a:t>
            </a:r>
            <a:r>
              <a:rPr lang="nl-NL" dirty="0"/>
              <a:t>	5.6	5.7	6.0</a:t>
            </a:r>
          </a:p>
          <a:p>
            <a:pPr marL="914400" lvl="2" indent="0">
              <a:buNone/>
            </a:pPr>
            <a:r>
              <a:rPr lang="nl-NL" dirty="0"/>
              <a:t>Geschiedenis		</a:t>
            </a:r>
            <a:r>
              <a:rPr lang="nl-NL" dirty="0" smtClean="0">
                <a:solidFill>
                  <a:srgbClr val="FF0000"/>
                </a:solidFill>
              </a:rPr>
              <a:t>6.6</a:t>
            </a:r>
            <a:r>
              <a:rPr lang="nl-NL" dirty="0">
                <a:solidFill>
                  <a:srgbClr val="FF0000"/>
                </a:solidFill>
              </a:rPr>
              <a:t>	4.2	</a:t>
            </a:r>
            <a:r>
              <a:rPr lang="nl-NL" dirty="0" smtClean="0">
                <a:solidFill>
                  <a:srgbClr val="FF0000"/>
                </a:solidFill>
              </a:rPr>
              <a:t>5.4	5.0	</a:t>
            </a:r>
            <a:r>
              <a:rPr lang="nl-NL" dirty="0"/>
              <a:t>	</a:t>
            </a:r>
          </a:p>
          <a:p>
            <a:pPr marL="914400" lvl="2" indent="0">
              <a:buNone/>
            </a:pPr>
            <a:r>
              <a:rPr lang="nl-NL" dirty="0"/>
              <a:t>Maatschappijleer	</a:t>
            </a:r>
            <a:r>
              <a:rPr lang="nl-NL" dirty="0" smtClean="0"/>
              <a:t>7.4</a:t>
            </a:r>
            <a:r>
              <a:rPr lang="nl-NL" dirty="0"/>
              <a:t>			7.0					    </a:t>
            </a:r>
            <a:r>
              <a:rPr lang="nl-NL" dirty="0" smtClean="0"/>
              <a:t>	gem</a:t>
            </a:r>
            <a:r>
              <a:rPr lang="nl-NL" dirty="0"/>
              <a:t>. </a:t>
            </a:r>
            <a:r>
              <a:rPr lang="nl-NL" dirty="0" smtClean="0">
                <a:solidFill>
                  <a:srgbClr val="FF0000"/>
                </a:solidFill>
              </a:rPr>
              <a:t>5,48</a:t>
            </a:r>
            <a:r>
              <a:rPr lang="nl-NL" dirty="0" smtClean="0"/>
              <a:t> </a:t>
            </a:r>
            <a:r>
              <a:rPr lang="nl-NL" dirty="0"/>
              <a:t>(5.74)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4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073A3-53FC-4456-B6A9-6DA778D4E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1D155CC-C4E0-41FB-BBBC-C1C3F7838E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E079E3-50CB-4523-A725-875DAA3D71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Aanpassingen CE 2021</a:t>
            </a:r>
          </a:p>
          <a:p>
            <a:r>
              <a:rPr lang="nl-NL" dirty="0"/>
              <a:t>Afronding schoolexamen</a:t>
            </a:r>
          </a:p>
          <a:p>
            <a:r>
              <a:rPr lang="nl-NL" dirty="0"/>
              <a:t>Examentraining; eindsprint</a:t>
            </a:r>
          </a:p>
          <a:p>
            <a:r>
              <a:rPr lang="nl-NL" dirty="0"/>
              <a:t>Centraal examen</a:t>
            </a:r>
          </a:p>
          <a:p>
            <a:r>
              <a:rPr lang="nl-NL" dirty="0"/>
              <a:t>Uitslag</a:t>
            </a:r>
          </a:p>
          <a:p>
            <a:r>
              <a:rPr lang="nl-NL" dirty="0"/>
              <a:t>Herexamen</a:t>
            </a:r>
          </a:p>
          <a:p>
            <a:r>
              <a:rPr lang="nl-NL" dirty="0"/>
              <a:t>Diploma uitreiking</a:t>
            </a:r>
          </a:p>
          <a:p>
            <a:r>
              <a:rPr lang="nl-NL" dirty="0"/>
              <a:t>Keuze voor “eindsprint” bij mentor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0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05D22-93CF-4A0B-864E-B050C414F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Voorbeeld 2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404BC9A-1B51-4DDB-996A-4740825064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99B7F2-A286-4E79-B4DD-07385FF744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427" y="980728"/>
            <a:ext cx="11330305" cy="4464050"/>
          </a:xfrm>
        </p:spPr>
        <p:txBody>
          <a:bodyPr/>
          <a:lstStyle/>
          <a:p>
            <a:pPr marL="914400" lvl="2" indent="0">
              <a:buNone/>
            </a:pPr>
            <a:r>
              <a:rPr lang="nl-NL" dirty="0"/>
              <a:t>			</a:t>
            </a: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nl-NL" b="1" dirty="0"/>
              <a:t>se 	</a:t>
            </a:r>
            <a:r>
              <a:rPr lang="nl-NL" b="1" dirty="0" err="1"/>
              <a:t>ce</a:t>
            </a:r>
            <a:r>
              <a:rPr lang="nl-NL" b="1" dirty="0"/>
              <a:t>	eindcijfer</a:t>
            </a:r>
          </a:p>
          <a:p>
            <a:pPr marL="914400" lvl="2" indent="0">
              <a:buNone/>
            </a:pPr>
            <a:r>
              <a:rPr lang="nl-NL" dirty="0"/>
              <a:t>Nederlands		</a:t>
            </a:r>
            <a:r>
              <a:rPr lang="nl-NL" dirty="0" smtClean="0"/>
              <a:t>6.0</a:t>
            </a:r>
            <a:r>
              <a:rPr lang="nl-NL" dirty="0"/>
              <a:t>	</a:t>
            </a:r>
            <a:r>
              <a:rPr lang="nl-NL" dirty="0" smtClean="0"/>
              <a:t>4.8</a:t>
            </a:r>
            <a:r>
              <a:rPr lang="nl-NL" dirty="0"/>
              <a:t>	</a:t>
            </a:r>
            <a:r>
              <a:rPr lang="nl-NL" dirty="0" smtClean="0"/>
              <a:t>5.4       5.0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Engels			7.4	7.0	</a:t>
            </a:r>
            <a:r>
              <a:rPr lang="nl-NL" dirty="0" smtClean="0"/>
              <a:t>7.2       7.0</a:t>
            </a:r>
            <a:r>
              <a:rPr lang="nl-NL" dirty="0"/>
              <a:t>	</a:t>
            </a:r>
          </a:p>
          <a:p>
            <a:pPr marL="914400" lvl="2" indent="0">
              <a:buNone/>
            </a:pPr>
            <a:r>
              <a:rPr lang="nl-NL" dirty="0">
                <a:solidFill>
                  <a:srgbClr val="FF0000"/>
                </a:solidFill>
              </a:rPr>
              <a:t>Wiskunde		</a:t>
            </a:r>
            <a:r>
              <a:rPr lang="nl-NL" dirty="0" smtClean="0">
                <a:solidFill>
                  <a:srgbClr val="FF0000"/>
                </a:solidFill>
              </a:rPr>
              <a:t>5.4</a:t>
            </a:r>
            <a:r>
              <a:rPr lang="nl-NL" dirty="0">
                <a:solidFill>
                  <a:srgbClr val="FF0000"/>
                </a:solidFill>
              </a:rPr>
              <a:t>	5.2	</a:t>
            </a:r>
            <a:r>
              <a:rPr lang="nl-NL" dirty="0" smtClean="0">
                <a:solidFill>
                  <a:srgbClr val="FF0000"/>
                </a:solidFill>
              </a:rPr>
              <a:t>5.3       5.0</a:t>
            </a:r>
            <a:endParaRPr lang="nl-NL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nl-NL" dirty="0" err="1">
                <a:solidFill>
                  <a:srgbClr val="FF0000"/>
                </a:solidFill>
              </a:rPr>
              <a:t>Nask</a:t>
            </a:r>
            <a:r>
              <a:rPr lang="nl-NL" dirty="0">
                <a:solidFill>
                  <a:srgbClr val="FF0000"/>
                </a:solidFill>
              </a:rPr>
              <a:t> 1			5.5	</a:t>
            </a:r>
            <a:r>
              <a:rPr lang="nl-NL" dirty="0" smtClean="0">
                <a:solidFill>
                  <a:srgbClr val="FF0000"/>
                </a:solidFill>
              </a:rPr>
              <a:t>5.3</a:t>
            </a:r>
            <a:r>
              <a:rPr lang="nl-NL" dirty="0">
                <a:solidFill>
                  <a:srgbClr val="FF0000"/>
                </a:solidFill>
              </a:rPr>
              <a:t>	</a:t>
            </a:r>
            <a:r>
              <a:rPr lang="nl-NL" dirty="0" smtClean="0">
                <a:solidFill>
                  <a:srgbClr val="FF0000"/>
                </a:solidFill>
              </a:rPr>
              <a:t>5.4       5.0</a:t>
            </a:r>
            <a:endParaRPr lang="nl-NL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nl-NL" dirty="0"/>
              <a:t>Duits			</a:t>
            </a:r>
            <a:r>
              <a:rPr lang="nl-NL" dirty="0" smtClean="0"/>
              <a:t>5.6</a:t>
            </a:r>
            <a:r>
              <a:rPr lang="nl-NL" dirty="0"/>
              <a:t>	</a:t>
            </a:r>
            <a:r>
              <a:rPr lang="nl-NL" dirty="0" smtClean="0"/>
              <a:t>5.8</a:t>
            </a:r>
            <a:r>
              <a:rPr lang="nl-NL" dirty="0"/>
              <a:t>	</a:t>
            </a:r>
            <a:r>
              <a:rPr lang="nl-NL" dirty="0" smtClean="0"/>
              <a:t>5.7	 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Geschiedenis		6.8	6.2	</a:t>
            </a:r>
            <a:r>
              <a:rPr lang="nl-NL" dirty="0" smtClean="0"/>
              <a:t>6.6        7.0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T&amp;T			</a:t>
            </a:r>
            <a:r>
              <a:rPr lang="nl-NL" dirty="0" smtClean="0"/>
              <a:t>6.3</a:t>
            </a:r>
            <a:r>
              <a:rPr lang="nl-NL" dirty="0"/>
              <a:t>		</a:t>
            </a:r>
            <a:r>
              <a:rPr lang="nl-NL" dirty="0" smtClean="0"/>
              <a:t>	 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Maatschappijleer	</a:t>
            </a:r>
            <a:r>
              <a:rPr lang="nl-NL" dirty="0" smtClean="0"/>
              <a:t>7.4</a:t>
            </a:r>
            <a:r>
              <a:rPr lang="nl-NL" dirty="0"/>
              <a:t>		</a:t>
            </a:r>
            <a:r>
              <a:rPr lang="nl-NL" dirty="0" smtClean="0"/>
              <a:t>	 7.0</a:t>
            </a:r>
            <a:r>
              <a:rPr lang="nl-NL" dirty="0"/>
              <a:t>					    </a:t>
            </a:r>
            <a:r>
              <a:rPr lang="nl-NL" dirty="0" smtClean="0"/>
              <a:t>		gem</a:t>
            </a:r>
            <a:r>
              <a:rPr lang="nl-NL" dirty="0"/>
              <a:t>. </a:t>
            </a:r>
            <a:r>
              <a:rPr lang="nl-NL" dirty="0" smtClean="0"/>
              <a:t>5,93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7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799D-02C3-4071-89F5-B39F45108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Voorbeeld 3 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DD28EB0-E83D-466E-9998-80B09CA89D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EBC7F9-1387-4C54-9F12-ADCED87468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879" y="908720"/>
            <a:ext cx="11330305" cy="4464050"/>
          </a:xfrm>
        </p:spPr>
        <p:txBody>
          <a:bodyPr/>
          <a:lstStyle/>
          <a:p>
            <a:pPr marL="914400" lvl="2" indent="0">
              <a:buNone/>
            </a:pPr>
            <a:r>
              <a:rPr lang="nl-NL" dirty="0"/>
              <a:t>			</a:t>
            </a: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nl-NL" b="1" dirty="0"/>
              <a:t>se 	</a:t>
            </a:r>
            <a:r>
              <a:rPr lang="nl-NL" b="1" dirty="0" err="1"/>
              <a:t>ce</a:t>
            </a:r>
            <a:r>
              <a:rPr lang="nl-NL" b="1" dirty="0"/>
              <a:t>	eindcijfer</a:t>
            </a:r>
          </a:p>
          <a:p>
            <a:pPr marL="914400" lvl="2" indent="0">
              <a:buNone/>
            </a:pPr>
            <a:r>
              <a:rPr lang="nl-NL" dirty="0"/>
              <a:t>Nederlands		</a:t>
            </a:r>
            <a:r>
              <a:rPr lang="nl-NL" dirty="0" smtClean="0"/>
              <a:t>5.0</a:t>
            </a:r>
            <a:r>
              <a:rPr lang="nl-NL" dirty="0"/>
              <a:t>	3.8	</a:t>
            </a:r>
            <a:r>
              <a:rPr lang="nl-NL" dirty="0" smtClean="0"/>
              <a:t>4.4	4.0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Engels			7.4	7.0	</a:t>
            </a:r>
            <a:r>
              <a:rPr lang="nl-NL" dirty="0" smtClean="0"/>
              <a:t>7.2	7.0</a:t>
            </a:r>
            <a:r>
              <a:rPr lang="nl-NL" dirty="0"/>
              <a:t>	</a:t>
            </a:r>
          </a:p>
          <a:p>
            <a:pPr marL="914400" lvl="2" indent="0">
              <a:buNone/>
            </a:pPr>
            <a:r>
              <a:rPr lang="nl-NL" dirty="0"/>
              <a:t>Wiskunde		</a:t>
            </a:r>
            <a:r>
              <a:rPr lang="nl-NL" dirty="0" smtClean="0"/>
              <a:t>5.4</a:t>
            </a:r>
            <a:r>
              <a:rPr lang="nl-NL" dirty="0"/>
              <a:t>	6.2	</a:t>
            </a:r>
            <a:r>
              <a:rPr lang="nl-NL" dirty="0" smtClean="0"/>
              <a:t>5.8	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Biologie			</a:t>
            </a:r>
            <a:r>
              <a:rPr lang="nl-NL" dirty="0" smtClean="0"/>
              <a:t>5.6</a:t>
            </a:r>
            <a:r>
              <a:rPr lang="nl-NL" dirty="0"/>
              <a:t>	6.0	</a:t>
            </a:r>
            <a:r>
              <a:rPr lang="nl-NL" dirty="0" smtClean="0"/>
              <a:t>5.8       6.0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Duits			</a:t>
            </a:r>
            <a:r>
              <a:rPr lang="nl-NL" dirty="0" smtClean="0"/>
              <a:t>5.6</a:t>
            </a:r>
            <a:r>
              <a:rPr lang="nl-NL" dirty="0"/>
              <a:t>	</a:t>
            </a:r>
            <a:r>
              <a:rPr lang="nl-NL" dirty="0" smtClean="0"/>
              <a:t>5.8</a:t>
            </a:r>
            <a:r>
              <a:rPr lang="nl-NL" dirty="0"/>
              <a:t>	</a:t>
            </a:r>
            <a:r>
              <a:rPr lang="nl-NL" dirty="0" smtClean="0"/>
              <a:t>5.7       6.0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Geschiedenis		6.8	5.2	</a:t>
            </a:r>
            <a:r>
              <a:rPr lang="nl-NL" dirty="0" smtClean="0"/>
              <a:t>6.0	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D&amp;P			</a:t>
            </a:r>
            <a:r>
              <a:rPr lang="nl-NL" dirty="0" smtClean="0">
                <a:solidFill>
                  <a:srgbClr val="00B0F0"/>
                </a:solidFill>
              </a:rPr>
              <a:t>6.3</a:t>
            </a:r>
            <a:r>
              <a:rPr lang="nl-NL" dirty="0"/>
              <a:t>		</a:t>
            </a:r>
            <a:r>
              <a:rPr lang="nl-NL" dirty="0" smtClean="0"/>
              <a:t>	6.0</a:t>
            </a:r>
            <a:endParaRPr lang="nl-NL" dirty="0"/>
          </a:p>
          <a:p>
            <a:pPr marL="914400" lvl="2" indent="0">
              <a:buNone/>
            </a:pPr>
            <a:r>
              <a:rPr lang="nl-NL" dirty="0"/>
              <a:t>Maatschappijleer	</a:t>
            </a:r>
            <a:r>
              <a:rPr lang="nl-NL" dirty="0" smtClean="0"/>
              <a:t>7.4</a:t>
            </a:r>
            <a:r>
              <a:rPr lang="nl-NL" dirty="0"/>
              <a:t>		</a:t>
            </a:r>
            <a:r>
              <a:rPr lang="nl-NL" dirty="0" smtClean="0"/>
              <a:t>	7.0</a:t>
            </a:r>
            <a:r>
              <a:rPr lang="nl-NL" dirty="0"/>
              <a:t>					    </a:t>
            </a:r>
            <a:r>
              <a:rPr lang="nl-NL" dirty="0" smtClean="0"/>
              <a:t>		gem</a:t>
            </a:r>
            <a:r>
              <a:rPr lang="nl-NL" dirty="0"/>
              <a:t>. </a:t>
            </a:r>
            <a:r>
              <a:rPr lang="nl-NL" dirty="0" smtClean="0">
                <a:solidFill>
                  <a:srgbClr val="00B0F0"/>
                </a:solidFill>
              </a:rPr>
              <a:t>5,76</a:t>
            </a:r>
            <a:endParaRPr lang="nl-NL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9880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D457B-E725-4785-874C-596F9D206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Uitslag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6503BE5-68D0-4B84-B283-4DA567C591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B1C805-9B87-4CD5-8DFB-AAF91BF5C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nl-NL" dirty="0"/>
              <a:t>VMBO</a:t>
            </a:r>
            <a:r>
              <a:rPr lang="nl-NL"/>
              <a:t>:   </a:t>
            </a:r>
            <a:r>
              <a:rPr lang="nl-NL" smtClean="0"/>
              <a:t>10! </a:t>
            </a:r>
            <a:r>
              <a:rPr lang="nl-NL" dirty="0"/>
              <a:t>juni na 15.00 uur</a:t>
            </a:r>
          </a:p>
          <a:p>
            <a:pPr eaLnBrk="1" hangingPunct="1"/>
            <a:r>
              <a:rPr lang="nl-NL" dirty="0"/>
              <a:t>Wie belt? </a:t>
            </a:r>
          </a:p>
          <a:p>
            <a:pPr marL="109728" indent="0" eaLnBrk="1" hangingPunct="1">
              <a:buNone/>
            </a:pPr>
            <a:r>
              <a:rPr lang="nl-NL" dirty="0"/>
              <a:t>	geslaagd; mentor</a:t>
            </a:r>
          </a:p>
          <a:p>
            <a:pPr marL="109728" indent="0" eaLnBrk="1" hangingPunct="1">
              <a:buNone/>
            </a:pPr>
            <a:r>
              <a:rPr lang="nl-NL" dirty="0"/>
              <a:t>	gezakt of herexamen: mentor</a:t>
            </a:r>
          </a:p>
          <a:p>
            <a:pPr marL="109728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/>
              <a:t>Uitreiking cijferlijsten</a:t>
            </a:r>
          </a:p>
          <a:p>
            <a:pPr lvl="1" eaLnBrk="1" hangingPunct="1"/>
            <a:r>
              <a:rPr lang="nl-NL" dirty="0"/>
              <a:t>19.00 uur geslaagden</a:t>
            </a:r>
          </a:p>
          <a:p>
            <a:pPr lvl="1" eaLnBrk="1" hangingPunct="1"/>
            <a:r>
              <a:rPr lang="nl-NL" dirty="0"/>
              <a:t>20.00 uur afgewezen kandidaten Vmbo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748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11D9F-6C53-49D8-AB96-E78E33E71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Herexamen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3A6E6C-3728-48DE-99F2-B06FED2731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F72E7A-E88A-42FF-BE92-38B32E5E6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Aanpassing CE 2021</a:t>
            </a:r>
          </a:p>
          <a:p>
            <a:pPr marL="0" indent="0">
              <a:buNone/>
            </a:pPr>
            <a:r>
              <a:rPr lang="nl-NL" dirty="0"/>
              <a:t> 	- extra herkansing</a:t>
            </a:r>
          </a:p>
          <a:p>
            <a:pPr eaLnBrk="1" hangingPunct="1"/>
            <a:r>
              <a:rPr lang="nl-NL" dirty="0"/>
              <a:t>Wanneer?</a:t>
            </a:r>
          </a:p>
          <a:p>
            <a:pPr lvl="1" eaLnBrk="1" hangingPunct="1"/>
            <a:r>
              <a:rPr lang="nl-NL" dirty="0"/>
              <a:t>Om te kunnen slagen</a:t>
            </a:r>
          </a:p>
          <a:p>
            <a:pPr lvl="1" eaLnBrk="1" hangingPunct="1"/>
            <a:r>
              <a:rPr lang="nl-NL" dirty="0" err="1"/>
              <a:t>Herprofileren</a:t>
            </a:r>
            <a:endParaRPr lang="nl-NL" dirty="0"/>
          </a:p>
          <a:p>
            <a:r>
              <a:rPr lang="nl-NL" dirty="0"/>
              <a:t>In tijdvak 2 of </a:t>
            </a:r>
            <a:r>
              <a:rPr lang="nl-NL" dirty="0" smtClean="0"/>
              <a:t>3</a:t>
            </a:r>
            <a:endParaRPr lang="nl-NL" dirty="0"/>
          </a:p>
          <a:p>
            <a:pPr eaLnBrk="1" hangingPunct="1"/>
            <a:r>
              <a:rPr lang="nl-NL" dirty="0"/>
              <a:t>Als nog niet alle vakken in tijdvak 1 zijn afgenomen mag in tijdvak 2 al wel een vak(ken) worden ge-herkanst.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97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4729D-A21D-4E8E-9534-6B84FF71B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Diploma uitreiking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06A8A0-9DAD-45EF-8C87-658ED259DE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F9879A-6A4D-4FBF-98A2-D53900986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Bekijk de afbeelding op ware grootte">
            <a:hlinkClick r:id="rId2"/>
            <a:extLst>
              <a:ext uri="{FF2B5EF4-FFF2-40B4-BE49-F238E27FC236}">
                <a16:creationId xmlns:a16="http://schemas.microsoft.com/office/drawing/2014/main" id="{0C5ACD8B-1BF4-4628-90B3-2FB4FB73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41" y="1601351"/>
            <a:ext cx="4773757" cy="359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7064FC-8741-4555-921F-2A59FB2B3BB4}"/>
              </a:ext>
            </a:extLst>
          </p:cNvPr>
          <p:cNvSpPr txBox="1"/>
          <p:nvPr/>
        </p:nvSpPr>
        <p:spPr>
          <a:xfrm>
            <a:off x="5880770" y="2204864"/>
            <a:ext cx="3466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atin typeface="+mn-lt"/>
              </a:rPr>
              <a:t>15 juli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atin typeface="+mn-lt"/>
              </a:rPr>
              <a:t>Hoe? </a:t>
            </a:r>
          </a:p>
        </p:txBody>
      </p:sp>
    </p:spTree>
    <p:extLst>
      <p:ext uri="{BB962C8B-B14F-4D97-AF65-F5344CB8AC3E}">
        <p14:creationId xmlns:p14="http://schemas.microsoft.com/office/powerpoint/2010/main" val="3843824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C2CD9-4E36-4728-861B-FFA934269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Tips voor ouders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CEA0264-C933-4D17-A347-A42E12119D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E287A1-EC8C-425E-AD3F-26DA98C23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sz="3200" dirty="0"/>
              <a:t>In gesprek met je zoon of dochter</a:t>
            </a:r>
          </a:p>
          <a:p>
            <a:r>
              <a:rPr lang="nl-NL" sz="3200" dirty="0"/>
              <a:t>Gezonde balans inspanning -  ontspanning</a:t>
            </a:r>
          </a:p>
          <a:p>
            <a:r>
              <a:rPr lang="nl-NL" sz="3200" dirty="0"/>
              <a:t>Vertrouwen</a:t>
            </a:r>
          </a:p>
          <a:p>
            <a:r>
              <a:rPr lang="nl-NL" sz="3200" dirty="0"/>
              <a:t>Uitlaatklep</a:t>
            </a:r>
          </a:p>
          <a:p>
            <a:r>
              <a:rPr lang="nl-NL" sz="3200" dirty="0"/>
              <a:t>Op tijd </a:t>
            </a:r>
            <a:r>
              <a:rPr lang="nl-NL" sz="3200" dirty="0" smtClean="0"/>
              <a:t>komen (rooster!)</a:t>
            </a:r>
            <a:endParaRPr lang="nl-NL" sz="3200" dirty="0"/>
          </a:p>
          <a:p>
            <a:r>
              <a:rPr lang="nl-NL" sz="3200" dirty="0"/>
              <a:t>Stimuleren, belonen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57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CEB5A-8E6A-435E-9D5C-F1DC46091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Tip voor leerlingen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276A464-FCA6-4F2C-8305-5165CB2A49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E85CF0-94EE-4220-BCC7-935AE0AE35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sz="3200" dirty="0"/>
              <a:t>Maak een planning en </a:t>
            </a:r>
            <a:r>
              <a:rPr lang="nl-NL" sz="3200" dirty="0" smtClean="0"/>
              <a:t>houd </a:t>
            </a:r>
            <a:r>
              <a:rPr lang="nl-NL" sz="3200" dirty="0"/>
              <a:t>je er ook aan</a:t>
            </a:r>
          </a:p>
          <a:p>
            <a:r>
              <a:rPr lang="nl-NL" sz="3200" dirty="0"/>
              <a:t>Gezonde balans inspanning -  ontspanning</a:t>
            </a:r>
          </a:p>
          <a:p>
            <a:r>
              <a:rPr lang="nl-NL" sz="3200" dirty="0"/>
              <a:t>Zet je bijbaan op een laag pitje!</a:t>
            </a:r>
          </a:p>
          <a:p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12" y="2132856"/>
            <a:ext cx="2880320" cy="33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linkClick r:id="rId2"/>
              </a:rPr>
              <a:t>mijneindexamen.nl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14" y="1628775"/>
            <a:ext cx="6912768" cy="48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2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4867F-1352-498E-BEDD-93AEAE81D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Inleveren boeken en kluissleutel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BFB331-0BB2-44BC-85E2-1DFD5F46AA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2EFD2C-C46C-400E-AB89-4D8378885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sz="3200" dirty="0"/>
              <a:t>5 juli tussen 14.00 – 16.00 uur</a:t>
            </a:r>
          </a:p>
          <a:p>
            <a:pPr marL="0" indent="0">
              <a:buNone/>
            </a:pPr>
            <a:r>
              <a:rPr lang="nl-NL" sz="3200" dirty="0"/>
              <a:t>	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E84AEB-E7CD-46AC-80FD-3D7634F9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98" y="2420888"/>
            <a:ext cx="2712777" cy="32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3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C8A2C-1B78-41D9-9899-D510811C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Examens voorbij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62453F-661C-4E6F-BEDF-9FDE1DDF57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35B678-AF99-4D40-B024-DD16CD5969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5" descr="0305124">
            <a:extLst>
              <a:ext uri="{FF2B5EF4-FFF2-40B4-BE49-F238E27FC236}">
                <a16:creationId xmlns:a16="http://schemas.microsoft.com/office/drawing/2014/main" id="{F11D65C6-CFCF-4E1E-9BB3-3A5BEBEE3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04506" y="1442349"/>
            <a:ext cx="3418339" cy="48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27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B6FD4-7BF4-41DE-B4E3-54D7D7980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Vooraf gedeeld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A08CF3-4A80-4D80-B4B3-2500B07E3D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9D8D0B-0DAD-432E-9995-8E29D2A041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427" y="2636911"/>
            <a:ext cx="11330305" cy="3455913"/>
          </a:xfrm>
        </p:spPr>
        <p:txBody>
          <a:bodyPr/>
          <a:lstStyle/>
          <a:p>
            <a:r>
              <a:rPr lang="nl-NL" dirty="0"/>
              <a:t>Informatie centraal examen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Informatie over examentraining : Eindsprint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1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D3822-F272-4EB5-BC2C-1193A9EE9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Aanpassingen CE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2398D9A-DF4F-40A0-AB11-37DB8D673E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52BA05-7BBF-48DB-B9EB-BF27074239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D&amp;P wordt afgesloten met schoolexamen (SE); CSPE vervalt</a:t>
            </a:r>
          </a:p>
          <a:p>
            <a:r>
              <a:rPr lang="nl-NL" dirty="0"/>
              <a:t>Extra tijdvak</a:t>
            </a:r>
          </a:p>
          <a:p>
            <a:r>
              <a:rPr lang="nl-NL" dirty="0"/>
              <a:t>Wegstreepregeling</a:t>
            </a:r>
          </a:p>
          <a:p>
            <a:r>
              <a:rPr lang="nl-NL" dirty="0"/>
              <a:t>Extra herkansing</a:t>
            </a:r>
          </a:p>
          <a:p>
            <a:endParaRPr lang="nl-NL" dirty="0"/>
          </a:p>
          <a:p>
            <a:r>
              <a:rPr lang="nl-NL" dirty="0"/>
              <a:t>Niet makkelijker</a:t>
            </a:r>
          </a:p>
          <a:p>
            <a:r>
              <a:rPr lang="nl-NL" dirty="0"/>
              <a:t>Niet anders genormeerd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1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3CE62-1BDB-465A-8F84-8B848173A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Afronding schoolexamen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1511FD-E266-4E9C-8FD5-789C59FD11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C785EE-50AD-436F-8363-894680E1A8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427" y="1422638"/>
            <a:ext cx="11330305" cy="4464050"/>
          </a:xfrm>
        </p:spPr>
        <p:txBody>
          <a:bodyPr/>
          <a:lstStyle/>
          <a:p>
            <a:pPr eaLnBrk="1" hangingPunct="1"/>
            <a:r>
              <a:rPr lang="nl-NL" dirty="0" err="1"/>
              <a:t>Toetsweek</a:t>
            </a:r>
            <a:r>
              <a:rPr lang="nl-NL" dirty="0"/>
              <a:t> (6 t/m 14 april)</a:t>
            </a:r>
          </a:p>
          <a:p>
            <a:pPr eaLnBrk="1" hangingPunct="1"/>
            <a:r>
              <a:rPr lang="nl-NL" dirty="0"/>
              <a:t>15 april inhaalmogelijkheid toetsen</a:t>
            </a:r>
          </a:p>
          <a:p>
            <a:pPr eaLnBrk="1" hangingPunct="1"/>
            <a:r>
              <a:rPr lang="nl-NL" dirty="0"/>
              <a:t>15 april mogelijkheid extra herkansing</a:t>
            </a:r>
          </a:p>
          <a:p>
            <a:pPr eaLnBrk="1" hangingPunct="1"/>
            <a:r>
              <a:rPr lang="nl-NL" dirty="0"/>
              <a:t>16 april inzage toetsen </a:t>
            </a:r>
            <a:r>
              <a:rPr lang="nl-NL" dirty="0" err="1"/>
              <a:t>toetsweek</a:t>
            </a:r>
            <a:r>
              <a:rPr lang="nl-NL" dirty="0"/>
              <a:t> </a:t>
            </a:r>
          </a:p>
          <a:p>
            <a:pPr eaLnBrk="1" hangingPunct="1"/>
            <a:r>
              <a:rPr lang="nl-NL" dirty="0"/>
              <a:t>attent zijn op laatste inhaalwerk!</a:t>
            </a:r>
          </a:p>
          <a:p>
            <a:pPr eaLnBrk="1" hangingPunct="1"/>
            <a:r>
              <a:rPr lang="nl-NL" dirty="0"/>
              <a:t>21 april: uitreiken akkoordverklaringen</a:t>
            </a:r>
          </a:p>
          <a:p>
            <a:pPr eaLnBrk="1" hangingPunct="1"/>
            <a:r>
              <a:rPr lang="nl-NL" dirty="0"/>
              <a:t>22 april: inleveren ondertekende akkoordverklaringen (voor 12.00 uur!)</a:t>
            </a:r>
          </a:p>
          <a:p>
            <a:pPr eaLnBrk="1" hangingPunct="1"/>
            <a:r>
              <a:rPr lang="nl-NL" dirty="0"/>
              <a:t>SE afronden voordat je ingeschreven wordt voor het </a:t>
            </a:r>
            <a:r>
              <a:rPr lang="nl-NL" dirty="0" err="1"/>
              <a:t>ce</a:t>
            </a:r>
            <a:r>
              <a:rPr lang="nl-NL" dirty="0"/>
              <a:t>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E0BE8-2791-4BE3-9020-688ACFC56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Afronden se cijfer (op 1 decimaal)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D15118-3047-4A94-850F-EFCE0F04EE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BEEA4B-4E13-46A0-8907-A6D3E1B1A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nl-NL" dirty="0"/>
              <a:t>5,45   wordt  5,5</a:t>
            </a:r>
          </a:p>
          <a:p>
            <a:pPr eaLnBrk="1" hangingPunct="1"/>
            <a:r>
              <a:rPr lang="nl-NL" dirty="0"/>
              <a:t>5,54   wordt  5,5</a:t>
            </a:r>
          </a:p>
          <a:p>
            <a:pPr eaLnBrk="1" hangingPunct="1"/>
            <a:r>
              <a:rPr lang="nl-NL" dirty="0"/>
              <a:t>5,56   wordt  5,6</a:t>
            </a:r>
          </a:p>
          <a:p>
            <a:pPr eaLnBrk="1" hangingPunct="1"/>
            <a:r>
              <a:rPr lang="nl-NL" dirty="0"/>
              <a:t>5,449 wordt  5,4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Technologie &amp; Toepassing-&gt; schoolexamen (afgerond cijfer)</a:t>
            </a:r>
          </a:p>
          <a:p>
            <a:pPr eaLnBrk="1" hangingPunct="1"/>
            <a:r>
              <a:rPr lang="nl-NL" dirty="0"/>
              <a:t>Idem Dienstverlening &amp; Producten</a:t>
            </a:r>
          </a:p>
          <a:p>
            <a:pPr eaLnBrk="1" hangingPunct="1">
              <a:buFont typeface="Wingdings 3" pitchFamily="18" charset="2"/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8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Berekening cijfer D&amp;P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38911"/>
              </p:ext>
            </p:extLst>
          </p:nvPr>
        </p:nvGraphicFramePr>
        <p:xfrm>
          <a:off x="2032049" y="2564904"/>
          <a:ext cx="812906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812">
                  <a:extLst>
                    <a:ext uri="{9D8B030D-6E8A-4147-A177-3AD203B41FA5}">
                      <a16:colId xmlns:a16="http://schemas.microsoft.com/office/drawing/2014/main" val="2767152292"/>
                    </a:ext>
                  </a:extLst>
                </a:gridCol>
                <a:gridCol w="1142789">
                  <a:extLst>
                    <a:ext uri="{9D8B030D-6E8A-4147-A177-3AD203B41FA5}">
                      <a16:colId xmlns:a16="http://schemas.microsoft.com/office/drawing/2014/main" val="246188646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3742306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82168611"/>
                    </a:ext>
                  </a:extLst>
                </a:gridCol>
                <a:gridCol w="1616043">
                  <a:extLst>
                    <a:ext uri="{9D8B030D-6E8A-4147-A177-3AD203B41FA5}">
                      <a16:colId xmlns:a16="http://schemas.microsoft.com/office/drawing/2014/main" val="36903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 cijfer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 afgerond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Berekening eindcijfer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Eindcijfer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21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profielvak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7.4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r>
                        <a:rPr lang="nl-NL" baseline="0" dirty="0" smtClean="0"/>
                        <a:t> + 7 + 6 + 7 = 27 :4 = 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66136"/>
                  </a:ext>
                </a:extLst>
              </a:tr>
              <a:tr h="792854">
                <a:tc>
                  <a:txBody>
                    <a:bodyPr/>
                    <a:lstStyle/>
                    <a:p>
                      <a:r>
                        <a:rPr lang="nl-NL" dirty="0" smtClean="0"/>
                        <a:t>Keuzevak</a:t>
                      </a:r>
                      <a:r>
                        <a:rPr lang="nl-NL" baseline="0" dirty="0" smtClean="0"/>
                        <a:t> klas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6.3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864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Keuzevak</a:t>
                      </a:r>
                      <a:r>
                        <a:rPr lang="nl-NL" baseline="0" dirty="0" smtClean="0"/>
                        <a:t> klas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7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B8AE9-C1DE-455A-B8BB-368244DDF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Examentraining Eindsprint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20D7C3E-610A-43B4-827C-92BD9020A8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861316-1C73-45D7-8A1B-5F615159F7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/>
              <a:t>Waarom?</a:t>
            </a:r>
          </a:p>
          <a:p>
            <a:pPr lvl="1"/>
            <a:r>
              <a:rPr lang="nl-NL" dirty="0"/>
              <a:t>Op een andere manier de stof door</a:t>
            </a:r>
          </a:p>
          <a:p>
            <a:pPr lvl="1"/>
            <a:r>
              <a:rPr lang="nl-NL" dirty="0"/>
              <a:t>Uitleg/oefenen zwakkere onderdelen</a:t>
            </a:r>
          </a:p>
          <a:p>
            <a:pPr lvl="1"/>
            <a:r>
              <a:rPr lang="nl-NL" dirty="0"/>
              <a:t>Puntjes op de i</a:t>
            </a:r>
          </a:p>
          <a:p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F302BC-5EBB-4F41-8DD4-52B3AD08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79" y="3391049"/>
            <a:ext cx="4608512" cy="268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0930_ubbo_multimedia_powerpoint">
  <a:themeElements>
    <a:clrScheme name="Ubbo Emmius">
      <a:dk1>
        <a:sysClr val="windowText" lastClr="000000"/>
      </a:dk1>
      <a:lt1>
        <a:srgbClr val="FFFFFF"/>
      </a:lt1>
      <a:dk2>
        <a:srgbClr val="213582"/>
      </a:dk2>
      <a:lt2>
        <a:srgbClr val="FFFFFF"/>
      </a:lt2>
      <a:accent1>
        <a:srgbClr val="000000"/>
      </a:accent1>
      <a:accent2>
        <a:srgbClr val="F39100"/>
      </a:accent2>
      <a:accent3>
        <a:srgbClr val="009236"/>
      </a:accent3>
      <a:accent4>
        <a:srgbClr val="FFE500"/>
      </a:accent4>
      <a:accent5>
        <a:srgbClr val="E50040"/>
      </a:accent5>
      <a:accent6>
        <a:srgbClr val="B94794"/>
      </a:accent6>
      <a:hlink>
        <a:srgbClr val="F39100"/>
      </a:hlink>
      <a:folHlink>
        <a:srgbClr val="FFBF61"/>
      </a:folHlink>
    </a:clrScheme>
    <a:fontScheme name="Ubbo Emmi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bc7eefc3-eee4-42bd-844d-e572f461eb3e" xsi:nil="true"/>
    <Invited_Students xmlns="bc7eefc3-eee4-42bd-844d-e572f461eb3e" xsi:nil="true"/>
    <IsNotebookLocked xmlns="bc7eefc3-eee4-42bd-844d-e572f461eb3e" xsi:nil="true"/>
    <Teams_Channel_Section_Location xmlns="bc7eefc3-eee4-42bd-844d-e572f461eb3e" xsi:nil="true"/>
    <Templates xmlns="bc7eefc3-eee4-42bd-844d-e572f461eb3e" xsi:nil="true"/>
    <FolderType xmlns="bc7eefc3-eee4-42bd-844d-e572f461eb3e" xsi:nil="true"/>
    <CultureName xmlns="bc7eefc3-eee4-42bd-844d-e572f461eb3e" xsi:nil="true"/>
    <TeamsChannelId xmlns="bc7eefc3-eee4-42bd-844d-e572f461eb3e" xsi:nil="true"/>
    <DefaultSectionNames xmlns="bc7eefc3-eee4-42bd-844d-e572f461eb3e" xsi:nil="true"/>
    <Math_Settings xmlns="bc7eefc3-eee4-42bd-844d-e572f461eb3e" xsi:nil="true"/>
    <Self_Registration_Enabled xmlns="bc7eefc3-eee4-42bd-844d-e572f461eb3e" xsi:nil="true"/>
    <Teachers xmlns="bc7eefc3-eee4-42bd-844d-e572f461eb3e">
      <UserInfo>
        <DisplayName/>
        <AccountId xsi:nil="true"/>
        <AccountType/>
      </UserInfo>
    </Teachers>
    <Students xmlns="bc7eefc3-eee4-42bd-844d-e572f461eb3e">
      <UserInfo>
        <DisplayName/>
        <AccountId xsi:nil="true"/>
        <AccountType/>
      </UserInfo>
    </Students>
    <Student_Groups xmlns="bc7eefc3-eee4-42bd-844d-e572f461eb3e">
      <UserInfo>
        <DisplayName/>
        <AccountId xsi:nil="true"/>
        <AccountType/>
      </UserInfo>
    </Student_Groups>
    <LMS_Mappings xmlns="bc7eefc3-eee4-42bd-844d-e572f461eb3e" xsi:nil="true"/>
    <Invited_Teachers xmlns="bc7eefc3-eee4-42bd-844d-e572f461eb3e" xsi:nil="true"/>
    <Is_Collaboration_Space_Locked xmlns="bc7eefc3-eee4-42bd-844d-e572f461eb3e" xsi:nil="true"/>
    <Has_Teacher_Only_SectionGroup xmlns="bc7eefc3-eee4-42bd-844d-e572f461eb3e" xsi:nil="true"/>
    <NotebookType xmlns="bc7eefc3-eee4-42bd-844d-e572f461eb3e" xsi:nil="true"/>
    <Owner xmlns="bc7eefc3-eee4-42bd-844d-e572f461eb3e">
      <UserInfo>
        <DisplayName/>
        <AccountId xsi:nil="true"/>
        <AccountType/>
      </UserInfo>
    </Owner>
    <Distribution_Groups xmlns="bc7eefc3-eee4-42bd-844d-e572f461eb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E9149D9FAA84BB22049E28D923A79" ma:contentTypeVersion="34" ma:contentTypeDescription="Een nieuw document maken." ma:contentTypeScope="" ma:versionID="30abf86328a1012df7dccd599ad61926">
  <xsd:schema xmlns:xsd="http://www.w3.org/2001/XMLSchema" xmlns:xs="http://www.w3.org/2001/XMLSchema" xmlns:p="http://schemas.microsoft.com/office/2006/metadata/properties" xmlns:ns3="48f96ca9-9161-4d4c-ab08-258d7fabc0a2" xmlns:ns4="bc7eefc3-eee4-42bd-844d-e572f461eb3e" targetNamespace="http://schemas.microsoft.com/office/2006/metadata/properties" ma:root="true" ma:fieldsID="bb0bb21a4b10a510525389f4777f45fa" ns3:_="" ns4:_="">
    <xsd:import namespace="48f96ca9-9161-4d4c-ab08-258d7fabc0a2"/>
    <xsd:import namespace="bc7eefc3-eee4-42bd-844d-e572f461eb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96ca9-9161-4d4c-ab08-258d7fabc0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eefc3-eee4-42bd-844d-e572f461e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E9F20-E5C3-4B4A-B411-B697F12592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0B16FC-13B6-4297-8376-B2D80837CF9D}">
  <ds:schemaRefs>
    <ds:schemaRef ds:uri="48f96ca9-9161-4d4c-ab08-258d7fabc0a2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bc7eefc3-eee4-42bd-844d-e572f461eb3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7E1065-3176-447E-BD0E-98FC23407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96ca9-9161-4d4c-ab08-258d7fabc0a2"/>
    <ds:schemaRef ds:uri="bc7eefc3-eee4-42bd-844d-e572f461eb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20140930_ubbo_multimedia_powerpoint</Template>
  <TotalTime>226</TotalTime>
  <Words>749</Words>
  <Application>Microsoft Office PowerPoint</Application>
  <PresentationFormat>Aangepast</PresentationFormat>
  <Paragraphs>270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 3</vt:lpstr>
      <vt:lpstr>20140930_ubbo_multimedia_powerpoint</vt:lpstr>
      <vt:lpstr>  Webinar </vt:lpstr>
      <vt:lpstr>Informatie examentraining  en eindexamen</vt:lpstr>
      <vt:lpstr>Onderwerpen</vt:lpstr>
      <vt:lpstr>Vooraf gedeeld</vt:lpstr>
      <vt:lpstr>Aanpassingen CE 2021</vt:lpstr>
      <vt:lpstr> Afronding schoolexamen</vt:lpstr>
      <vt:lpstr>Afronden se cijfer (op 1 decimaal)</vt:lpstr>
      <vt:lpstr>Berekening cijfer D&amp;P</vt:lpstr>
      <vt:lpstr>Examentraining Eindsprint</vt:lpstr>
      <vt:lpstr>Hoe?</vt:lpstr>
      <vt:lpstr>Centraal examen</vt:lpstr>
      <vt:lpstr>Extra tijdvak</vt:lpstr>
      <vt:lpstr>Centraal examen</vt:lpstr>
      <vt:lpstr>Openen en sluiten</vt:lpstr>
      <vt:lpstr>Wat mag wel en wat mag niet!</vt:lpstr>
      <vt:lpstr>Belangrijke zaken</vt:lpstr>
      <vt:lpstr>Belangrijke zaken(2)</vt:lpstr>
      <vt:lpstr>Belangrijke zaken(3)</vt:lpstr>
      <vt:lpstr>Belangrijke zaken(4)</vt:lpstr>
      <vt:lpstr>PowerPoint-presentatie</vt:lpstr>
      <vt:lpstr>Hulpmiddelen</vt:lpstr>
      <vt:lpstr>Zelf meenemen(blz. 8/9 infoboekje)</vt:lpstr>
      <vt:lpstr>Faciliteiten</vt:lpstr>
      <vt:lpstr>Uitslagbepaling </vt:lpstr>
      <vt:lpstr>Uitslag</vt:lpstr>
      <vt:lpstr>Afronden eindcijfer</vt:lpstr>
      <vt:lpstr> Slaag-/zak regeling</vt:lpstr>
      <vt:lpstr>Aanpassing uitslagbepaling</vt:lpstr>
      <vt:lpstr>Voorbeeld 1</vt:lpstr>
      <vt:lpstr>Voorbeeld 2</vt:lpstr>
      <vt:lpstr>Voorbeeld 3 </vt:lpstr>
      <vt:lpstr>Uitslag</vt:lpstr>
      <vt:lpstr>Herexamen</vt:lpstr>
      <vt:lpstr>Diploma uitreiking</vt:lpstr>
      <vt:lpstr>Tips voor ouders</vt:lpstr>
      <vt:lpstr>Tip voor leerlingen</vt:lpstr>
      <vt:lpstr>mijneindexamen.nl</vt:lpstr>
      <vt:lpstr>Inleveren boeken en kluissleutel</vt:lpstr>
      <vt:lpstr>Examens voorbij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Yan Mulder</dc:creator>
  <cp:lastModifiedBy>Tjitske Alserda</cp:lastModifiedBy>
  <cp:revision>68</cp:revision>
  <cp:lastPrinted>2019-02-27T09:08:47Z</cp:lastPrinted>
  <dcterms:created xsi:type="dcterms:W3CDTF">2015-01-21T15:20:00Z</dcterms:created>
  <dcterms:modified xsi:type="dcterms:W3CDTF">2021-03-24T06:46:42Z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0x010100F59E9149D9FAA84BB22049E28D923A79</vt:lpwstr>
  </property>
</Properties>
</file>