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96" r:id="rId7"/>
    <p:sldMasterId id="2147483708" r:id="rId8"/>
    <p:sldMasterId id="2147483720" r:id="rId9"/>
    <p:sldMasterId id="2147483732" r:id="rId10"/>
    <p:sldMasterId id="2147483744" r:id="rId11"/>
  </p:sldMasterIdLst>
  <p:sldIdLst>
    <p:sldId id="298" r:id="rId12"/>
    <p:sldId id="324" r:id="rId13"/>
    <p:sldId id="286" r:id="rId14"/>
    <p:sldId id="287" r:id="rId15"/>
    <p:sldId id="314" r:id="rId16"/>
    <p:sldId id="294" r:id="rId17"/>
    <p:sldId id="303" r:id="rId18"/>
    <p:sldId id="299" r:id="rId19"/>
    <p:sldId id="288" r:id="rId20"/>
    <p:sldId id="296" r:id="rId21"/>
    <p:sldId id="304" r:id="rId22"/>
    <p:sldId id="302" r:id="rId23"/>
    <p:sldId id="289" r:id="rId24"/>
    <p:sldId id="290" r:id="rId25"/>
    <p:sldId id="305" r:id="rId26"/>
    <p:sldId id="306" r:id="rId27"/>
    <p:sldId id="311" r:id="rId28"/>
    <p:sldId id="308" r:id="rId29"/>
    <p:sldId id="307" r:id="rId30"/>
    <p:sldId id="310" r:id="rId31"/>
    <p:sldId id="309" r:id="rId32"/>
    <p:sldId id="291" r:id="rId33"/>
    <p:sldId id="295" r:id="rId34"/>
    <p:sldId id="297" r:id="rId35"/>
    <p:sldId id="312" r:id="rId36"/>
    <p:sldId id="301" r:id="rId37"/>
    <p:sldId id="292" r:id="rId38"/>
    <p:sldId id="315" r:id="rId39"/>
    <p:sldId id="316" r:id="rId40"/>
    <p:sldId id="317" r:id="rId41"/>
    <p:sldId id="300" r:id="rId42"/>
    <p:sldId id="318" r:id="rId43"/>
    <p:sldId id="325" r:id="rId44"/>
    <p:sldId id="319" r:id="rId45"/>
    <p:sldId id="320" r:id="rId46"/>
    <p:sldId id="321" r:id="rId47"/>
    <p:sldId id="322" r:id="rId48"/>
    <p:sldId id="323" r:id="rId49"/>
    <p:sldId id="260" r:id="rId5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0E2DA-2AC2-EACE-6807-291ED147C905}" v="49" dt="2020-09-21T08:27:46.875"/>
    <p1510:client id="{8B4908EA-13D4-9A72-E338-75E7EEC5D418}" v="452" dt="2020-09-14T12:25:04.737"/>
    <p1510:client id="{DC866150-A4F7-B547-668C-B3C16E60E405}" v="8" dt="2019-10-02T07:02:00.363"/>
    <p1510:client id="{D1503B6B-DDF0-7054-E00A-1C5DFDC64F0E}" v="886" dt="2020-09-15T10:30:31.378"/>
    <p1510:client id="{98279A9D-354F-C670-33C1-84269F898203}" v="9" dt="2020-09-14T13:43:03.834"/>
    <p1510:client id="{EBD1411A-D4CD-B276-1033-31EAC1B61CD6}" v="2" dt="2020-09-29T11:19:02.895"/>
    <p1510:client id="{A929F1CA-6D19-4A3D-A0A4-499CBEA7ACE3}" v="22" dt="2020-09-16T11:19:18.815"/>
    <p1510:client id="{CD6222E4-8253-7225-F40D-0A6F9DAAB7AE}" v="358" dt="2020-09-14T12:55:48.635"/>
    <p1510:client id="{C52DED34-E3AA-2751-2B5A-085ADB454094}" v="451" dt="2020-09-14T09:05:05.838"/>
    <p1510:client id="{F5A53399-5C04-C206-823E-C7A5675D70A2}" v="342" dt="2020-09-08T09:16:35.399"/>
    <p1510:client id="{FD2F1A79-68D7-5FCB-36B9-DE6810D766A8}" v="699" dt="2020-09-15T09:08:57.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F655D-DB43-44D1-9E0C-E5690A3A61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EB67792-C6F0-4238-97E6-BC0013512B24}">
      <dgm:prSet/>
      <dgm:spPr/>
      <dgm:t>
        <a:bodyPr/>
        <a:lstStyle/>
        <a:p>
          <a:r>
            <a:rPr lang="nl-NL"/>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a:p>
      </dgm:t>
    </dgm:pt>
    <dgm:pt modelId="{72E9E3C0-1E7B-49A3-8524-7BDA811529AB}" type="parTrans" cxnId="{6AC29915-71A7-4B8C-A46E-091740AD6A30}">
      <dgm:prSet/>
      <dgm:spPr/>
      <dgm:t>
        <a:bodyPr/>
        <a:lstStyle/>
        <a:p>
          <a:endParaRPr lang="en-US"/>
        </a:p>
      </dgm:t>
    </dgm:pt>
    <dgm:pt modelId="{C0494682-87C5-4E71-957B-D55FF1484544}" type="sibTrans" cxnId="{6AC29915-71A7-4B8C-A46E-091740AD6A30}">
      <dgm:prSet/>
      <dgm:spPr/>
      <dgm:t>
        <a:bodyPr/>
        <a:lstStyle/>
        <a:p>
          <a:endParaRPr lang="en-US"/>
        </a:p>
      </dgm:t>
    </dgm:pt>
    <dgm:pt modelId="{7E8644C7-1115-4D3A-8087-4585FF30AD9E}">
      <dgm:prSet/>
      <dgm:spPr/>
      <dgm:t>
        <a:bodyPr/>
        <a:lstStyle/>
        <a:p>
          <a:r>
            <a:rPr lang="nl-NL"/>
            <a:t>¨Om aanspraak te maken op voorzieningen of financiële regelingen zal er gevraagd worden om een medische verklaring van een geregistreerd deskundige</a:t>
          </a:r>
          <a:endParaRPr lang="en-US"/>
        </a:p>
      </dgm:t>
    </dgm:pt>
    <dgm:pt modelId="{700F7059-6160-4BF4-879F-A7CED13EBA1E}" type="parTrans" cxnId="{B6DACCCA-3D73-45CF-9293-05339DEF114A}">
      <dgm:prSet/>
      <dgm:spPr/>
      <dgm:t>
        <a:bodyPr/>
        <a:lstStyle/>
        <a:p>
          <a:endParaRPr lang="en-US"/>
        </a:p>
      </dgm:t>
    </dgm:pt>
    <dgm:pt modelId="{0AA05201-FA18-4CD5-A78A-1F510CBF47D7}" type="sibTrans" cxnId="{B6DACCCA-3D73-45CF-9293-05339DEF114A}">
      <dgm:prSet/>
      <dgm:spPr/>
      <dgm:t>
        <a:bodyPr/>
        <a:lstStyle/>
        <a:p>
          <a:endParaRPr lang="en-US"/>
        </a:p>
      </dgm:t>
    </dgm:pt>
    <dgm:pt modelId="{3EABAF2C-20EE-4AFD-912F-7C417D1F56DE}" type="pres">
      <dgm:prSet presAssocID="{B48F655D-DB43-44D1-9E0C-E5690A3A61E9}" presName="root" presStyleCnt="0">
        <dgm:presLayoutVars>
          <dgm:dir/>
          <dgm:resizeHandles val="exact"/>
        </dgm:presLayoutVars>
      </dgm:prSet>
      <dgm:spPr/>
    </dgm:pt>
    <dgm:pt modelId="{6E4043CC-7D45-47F7-ABCF-158E8F2286F1}" type="pres">
      <dgm:prSet presAssocID="{3EB67792-C6F0-4238-97E6-BC0013512B24}" presName="compNode" presStyleCnt="0"/>
      <dgm:spPr/>
    </dgm:pt>
    <dgm:pt modelId="{856A9A4F-3C2C-4AF4-A3A5-AA47E095B458}" type="pres">
      <dgm:prSet presAssocID="{3EB67792-C6F0-4238-97E6-BC0013512B24}" presName="bgRect" presStyleLbl="bgShp" presStyleIdx="0" presStyleCnt="2"/>
      <dgm:spPr/>
    </dgm:pt>
    <dgm:pt modelId="{17466821-D7A7-40FC-A7D9-417A27FD3BE3}" type="pres">
      <dgm:prSet presAssocID="{3EB67792-C6F0-4238-97E6-BC0013512B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eindigheid"/>
        </a:ext>
      </dgm:extLst>
    </dgm:pt>
    <dgm:pt modelId="{1578F8BB-6C97-4490-89A5-3908C2A763B0}" type="pres">
      <dgm:prSet presAssocID="{3EB67792-C6F0-4238-97E6-BC0013512B24}" presName="spaceRect" presStyleCnt="0"/>
      <dgm:spPr/>
    </dgm:pt>
    <dgm:pt modelId="{D9FA3B0E-24F4-496C-98AB-E7E92E3126AA}" type="pres">
      <dgm:prSet presAssocID="{3EB67792-C6F0-4238-97E6-BC0013512B24}" presName="parTx" presStyleLbl="revTx" presStyleIdx="0" presStyleCnt="2">
        <dgm:presLayoutVars>
          <dgm:chMax val="0"/>
          <dgm:chPref val="0"/>
        </dgm:presLayoutVars>
      </dgm:prSet>
      <dgm:spPr/>
    </dgm:pt>
    <dgm:pt modelId="{B051C3DD-FDF0-46B9-B64E-73E7FF297D65}" type="pres">
      <dgm:prSet presAssocID="{C0494682-87C5-4E71-957B-D55FF1484544}" presName="sibTrans" presStyleCnt="0"/>
      <dgm:spPr/>
    </dgm:pt>
    <dgm:pt modelId="{E3C78842-D601-49D0-9466-96A9C3786C8F}" type="pres">
      <dgm:prSet presAssocID="{7E8644C7-1115-4D3A-8087-4585FF30AD9E}" presName="compNode" presStyleCnt="0"/>
      <dgm:spPr/>
    </dgm:pt>
    <dgm:pt modelId="{7F756929-78CF-4EB0-9EFC-82A01D06E0F8}" type="pres">
      <dgm:prSet presAssocID="{7E8644C7-1115-4D3A-8087-4585FF30AD9E}" presName="bgRect" presStyleLbl="bgShp" presStyleIdx="1" presStyleCnt="2"/>
      <dgm:spPr/>
    </dgm:pt>
    <dgm:pt modelId="{C4A8C7C6-0527-43D7-AB29-FC2B61EC7CED}" type="pres">
      <dgm:prSet presAssocID="{7E8644C7-1115-4D3A-8087-4585FF30AD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s"/>
        </a:ext>
      </dgm:extLst>
    </dgm:pt>
    <dgm:pt modelId="{E233FF57-3FBA-4092-98C1-24603A8DD154}" type="pres">
      <dgm:prSet presAssocID="{7E8644C7-1115-4D3A-8087-4585FF30AD9E}" presName="spaceRect" presStyleCnt="0"/>
      <dgm:spPr/>
    </dgm:pt>
    <dgm:pt modelId="{0C446CB7-8EDA-4950-A1A6-9E84C0351DAE}" type="pres">
      <dgm:prSet presAssocID="{7E8644C7-1115-4D3A-8087-4585FF30AD9E}" presName="parTx" presStyleLbl="revTx" presStyleIdx="1" presStyleCnt="2">
        <dgm:presLayoutVars>
          <dgm:chMax val="0"/>
          <dgm:chPref val="0"/>
        </dgm:presLayoutVars>
      </dgm:prSet>
      <dgm:spPr/>
    </dgm:pt>
  </dgm:ptLst>
  <dgm:cxnLst>
    <dgm:cxn modelId="{6AC29915-71A7-4B8C-A46E-091740AD6A30}" srcId="{B48F655D-DB43-44D1-9E0C-E5690A3A61E9}" destId="{3EB67792-C6F0-4238-97E6-BC0013512B24}" srcOrd="0" destOrd="0" parTransId="{72E9E3C0-1E7B-49A3-8524-7BDA811529AB}" sibTransId="{C0494682-87C5-4E71-957B-D55FF1484544}"/>
    <dgm:cxn modelId="{E310A43F-617A-4360-8666-8A175DC8AAD4}" type="presOf" srcId="{3EB67792-C6F0-4238-97E6-BC0013512B24}" destId="{D9FA3B0E-24F4-496C-98AB-E7E92E3126AA}" srcOrd="0" destOrd="0" presId="urn:microsoft.com/office/officeart/2018/2/layout/IconVerticalSolidList"/>
    <dgm:cxn modelId="{76D8C683-00DF-48D3-BA60-724A11ED4DAE}" type="presOf" srcId="{7E8644C7-1115-4D3A-8087-4585FF30AD9E}" destId="{0C446CB7-8EDA-4950-A1A6-9E84C0351DAE}" srcOrd="0" destOrd="0" presId="urn:microsoft.com/office/officeart/2018/2/layout/IconVerticalSolidList"/>
    <dgm:cxn modelId="{4E00A5C5-760C-49EB-9C81-F789C31C8954}" type="presOf" srcId="{B48F655D-DB43-44D1-9E0C-E5690A3A61E9}" destId="{3EABAF2C-20EE-4AFD-912F-7C417D1F56DE}" srcOrd="0" destOrd="0" presId="urn:microsoft.com/office/officeart/2018/2/layout/IconVerticalSolidList"/>
    <dgm:cxn modelId="{B6DACCCA-3D73-45CF-9293-05339DEF114A}" srcId="{B48F655D-DB43-44D1-9E0C-E5690A3A61E9}" destId="{7E8644C7-1115-4D3A-8087-4585FF30AD9E}" srcOrd="1" destOrd="0" parTransId="{700F7059-6160-4BF4-879F-A7CED13EBA1E}" sibTransId="{0AA05201-FA18-4CD5-A78A-1F510CBF47D7}"/>
    <dgm:cxn modelId="{4BB33C3A-52A8-4491-B927-311354EF7CCC}" type="presParOf" srcId="{3EABAF2C-20EE-4AFD-912F-7C417D1F56DE}" destId="{6E4043CC-7D45-47F7-ABCF-158E8F2286F1}" srcOrd="0" destOrd="0" presId="urn:microsoft.com/office/officeart/2018/2/layout/IconVerticalSolidList"/>
    <dgm:cxn modelId="{7DF2D9C9-31E1-4F97-8B8D-69CE97F84207}" type="presParOf" srcId="{6E4043CC-7D45-47F7-ABCF-158E8F2286F1}" destId="{856A9A4F-3C2C-4AF4-A3A5-AA47E095B458}" srcOrd="0" destOrd="0" presId="urn:microsoft.com/office/officeart/2018/2/layout/IconVerticalSolidList"/>
    <dgm:cxn modelId="{04C75075-2316-4266-8AFB-8458A7A7AD53}" type="presParOf" srcId="{6E4043CC-7D45-47F7-ABCF-158E8F2286F1}" destId="{17466821-D7A7-40FC-A7D9-417A27FD3BE3}" srcOrd="1" destOrd="0" presId="urn:microsoft.com/office/officeart/2018/2/layout/IconVerticalSolidList"/>
    <dgm:cxn modelId="{43E5B70D-C1EE-40E9-903F-1E548D900ECF}" type="presParOf" srcId="{6E4043CC-7D45-47F7-ABCF-158E8F2286F1}" destId="{1578F8BB-6C97-4490-89A5-3908C2A763B0}" srcOrd="2" destOrd="0" presId="urn:microsoft.com/office/officeart/2018/2/layout/IconVerticalSolidList"/>
    <dgm:cxn modelId="{9216D943-5AF4-4F90-9D11-43A752594F2F}" type="presParOf" srcId="{6E4043CC-7D45-47F7-ABCF-158E8F2286F1}" destId="{D9FA3B0E-24F4-496C-98AB-E7E92E3126AA}" srcOrd="3" destOrd="0" presId="urn:microsoft.com/office/officeart/2018/2/layout/IconVerticalSolidList"/>
    <dgm:cxn modelId="{AF10C331-9B83-447A-A1E1-CB20CD67AF75}" type="presParOf" srcId="{3EABAF2C-20EE-4AFD-912F-7C417D1F56DE}" destId="{B051C3DD-FDF0-46B9-B64E-73E7FF297D65}" srcOrd="1" destOrd="0" presId="urn:microsoft.com/office/officeart/2018/2/layout/IconVerticalSolidList"/>
    <dgm:cxn modelId="{DCA3B9A1-4579-498A-9E92-AD3B66AD8046}" type="presParOf" srcId="{3EABAF2C-20EE-4AFD-912F-7C417D1F56DE}" destId="{E3C78842-D601-49D0-9466-96A9C3786C8F}" srcOrd="2" destOrd="0" presId="urn:microsoft.com/office/officeart/2018/2/layout/IconVerticalSolidList"/>
    <dgm:cxn modelId="{C80DB2A1-F25C-4838-B6EF-F153ECC1393F}" type="presParOf" srcId="{E3C78842-D601-49D0-9466-96A9C3786C8F}" destId="{7F756929-78CF-4EB0-9EFC-82A01D06E0F8}" srcOrd="0" destOrd="0" presId="urn:microsoft.com/office/officeart/2018/2/layout/IconVerticalSolidList"/>
    <dgm:cxn modelId="{22A60D2C-EDBD-4D5A-8978-843DE9072A79}" type="presParOf" srcId="{E3C78842-D601-49D0-9466-96A9C3786C8F}" destId="{C4A8C7C6-0527-43D7-AB29-FC2B61EC7CED}" srcOrd="1" destOrd="0" presId="urn:microsoft.com/office/officeart/2018/2/layout/IconVerticalSolidList"/>
    <dgm:cxn modelId="{09D85DDF-DE3E-47BE-8170-8D0B54F04163}" type="presParOf" srcId="{E3C78842-D601-49D0-9466-96A9C3786C8F}" destId="{E233FF57-3FBA-4092-98C1-24603A8DD154}" srcOrd="2" destOrd="0" presId="urn:microsoft.com/office/officeart/2018/2/layout/IconVerticalSolidList"/>
    <dgm:cxn modelId="{5E3BB16D-4A05-468E-B131-19C02570389B}" type="presParOf" srcId="{E3C78842-D601-49D0-9466-96A9C3786C8F}" destId="{0C446CB7-8EDA-4950-A1A6-9E84C0351D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9A4F-3C2C-4AF4-A3A5-AA47E095B458}">
      <dsp:nvSpPr>
        <dsp:cNvPr id="0" name=""/>
        <dsp:cNvSpPr/>
      </dsp:nvSpPr>
      <dsp:spPr>
        <a:xfrm>
          <a:off x="0" y="668654"/>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66821-D7A7-40FC-A7D9-417A27FD3BE3}">
      <dsp:nvSpPr>
        <dsp:cNvPr id="0" name=""/>
        <dsp:cNvSpPr/>
      </dsp:nvSpPr>
      <dsp:spPr>
        <a:xfrm>
          <a:off x="373418" y="946403"/>
          <a:ext cx="678942" cy="6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A3B0E-24F4-496C-98AB-E7E92E3126AA}">
      <dsp:nvSpPr>
        <dsp:cNvPr id="0" name=""/>
        <dsp:cNvSpPr/>
      </dsp:nvSpPr>
      <dsp:spPr>
        <a:xfrm>
          <a:off x="1425778" y="668654"/>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sz="1400" kern="1200"/>
        </a:p>
      </dsp:txBody>
      <dsp:txXfrm>
        <a:off x="1425778" y="668654"/>
        <a:ext cx="6346621" cy="1234440"/>
      </dsp:txXfrm>
    </dsp:sp>
    <dsp:sp modelId="{7F756929-78CF-4EB0-9EFC-82A01D06E0F8}">
      <dsp:nvSpPr>
        <dsp:cNvPr id="0" name=""/>
        <dsp:cNvSpPr/>
      </dsp:nvSpPr>
      <dsp:spPr>
        <a:xfrm>
          <a:off x="0" y="2211705"/>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8C7C6-0527-43D7-AB29-FC2B61EC7CED}">
      <dsp:nvSpPr>
        <dsp:cNvPr id="0" name=""/>
        <dsp:cNvSpPr/>
      </dsp:nvSpPr>
      <dsp:spPr>
        <a:xfrm>
          <a:off x="373418" y="2489454"/>
          <a:ext cx="678942" cy="6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46CB7-8EDA-4950-A1A6-9E84C0351DAE}">
      <dsp:nvSpPr>
        <dsp:cNvPr id="0" name=""/>
        <dsp:cNvSpPr/>
      </dsp:nvSpPr>
      <dsp:spPr>
        <a:xfrm>
          <a:off x="1425778" y="2211705"/>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¨Om aanspraak te maken op voorzieningen of financiële regelingen zal er gevraagd worden om een medische verklaring van een geregistreerd deskundige</a:t>
          </a:r>
          <a:endParaRPr lang="en-US" sz="1400" kern="1200"/>
        </a:p>
      </dsp:txBody>
      <dsp:txXfrm>
        <a:off x="1425778" y="2211705"/>
        <a:ext cx="6346621" cy="1234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2124365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348381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674712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812865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72510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379610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074190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16907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574384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614151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96058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5546418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199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409555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172583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186503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551744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0150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550487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559860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964899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05075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679815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999439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409154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496300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965375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09948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30-9-2020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781350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01490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001327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033878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406621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29038052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413433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4322830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659767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91901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C3E6541-2FD8-4A2E-9BB0-A37EE69E05E6}" type="datetimeFigureOut">
              <a:rPr lang="nl-NL" smtClean="0"/>
              <a:pPr/>
              <a:t>30-9-2020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683279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81723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590844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454652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8097818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331271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5067898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523973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9170030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3068281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C3E6541-2FD8-4A2E-9BB0-A37EE69E05E6}" type="datetimeFigureOut">
              <a:rPr lang="nl-NL" smtClean="0"/>
              <a:pPr/>
              <a:t>30-9-2020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715712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315716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25759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8043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828498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7254035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8117171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46837736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64431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57093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3E6541-2FD8-4A2E-9BB0-A37EE69E05E6}" type="datetimeFigureOut">
              <a:rPr lang="nl-NL" smtClean="0"/>
              <a:pPr/>
              <a:t>30-9-2020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8969171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0034202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7705964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594879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3890917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9801811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8519708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113583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5766698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981657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30-9-2020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4322443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669162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0169452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900534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72004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5507097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6948231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5126190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91524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30-9-2020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6541-2FD8-4A2E-9BB0-A37EE69E05E6}" type="datetimeFigureOut">
              <a:rPr lang="nl-NL" smtClean="0"/>
              <a:pPr/>
              <a:t>30-9-2020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7C2B0-8726-4E29-9153-C34CD8703EE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3951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407398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27163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390149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59013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16982717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765539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udiekeuze123.nl/van-profiel-naar-studie"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iekeuzelab.nl" TargetMode="External"/><Relationship Id="rId2" Type="http://schemas.openxmlformats.org/officeDocument/2006/relationships/image" Target="../media/image10.jpg"/><Relationship Id="rId1" Type="http://schemas.openxmlformats.org/officeDocument/2006/relationships/slideLayout" Target="../slideLayouts/slideLayout46.xml"/><Relationship Id="rId6" Type="http://schemas.openxmlformats.org/officeDocument/2006/relationships/hyperlink" Target="http://www.beroepenvoorlichtinggroningen.nl" TargetMode="External"/><Relationship Id="rId5" Type="http://schemas.openxmlformats.org/officeDocument/2006/relationships/hyperlink" Target="http://www.buitenlandbeurs.nl" TargetMode="External"/><Relationship Id="rId4" Type="http://schemas.openxmlformats.org/officeDocument/2006/relationships/hyperlink" Target="http://www.rug.nl/onderwijs/bachelo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eiden.studiekeuzeplein.nl" TargetMode="External"/><Relationship Id="rId2" Type="http://schemas.openxmlformats.org/officeDocument/2006/relationships/hyperlink" Target="http://www.icares.com/test/start/education" TargetMode="External"/><Relationship Id="rId1" Type="http://schemas.openxmlformats.org/officeDocument/2006/relationships/slideLayout" Target="../slideLayouts/slideLayout57.xml"/><Relationship Id="rId5" Type="http://schemas.openxmlformats.org/officeDocument/2006/relationships/image" Target="../media/image11.png"/><Relationship Id="rId4" Type="http://schemas.openxmlformats.org/officeDocument/2006/relationships/hyperlink" Target="https://www.google.nl/url?sa=i&amp;rct=j&amp;q=&amp;esrc=s&amp;source=images&amp;cd=&amp;cad=rja&amp;uact=8&amp;ved=0ahUKEwi1r-_M7_fWAhVMYVAKHZcABTUQjRwIBw&amp;url=https://www.e-act.nl/ah/site?a%3D335%26p%3D66051%26h%3D166720%20&amp;psig=AOvVaw19U_iLHFoflwCqUJkrdwTO&amp;ust=150833703309473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oorlichtingsweek.nl" TargetMode="External"/><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rug.nl/education/bachelor/bachelors-open-day" TargetMode="Externa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ug.nl/maileenstudent" TargetMode="Externa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lvsDc8ffWAhUFb1AKHd0cBPwQjRwIBw&amp;url=https://www.stadspartijpurmerend.nl/algemeen-bestuur-publisher/1543-1-mei-wereldwijde-feestdag-behalve-in-nederland.html&amp;psig=AOvVaw2_WrW5-Zj917Th27k7q_ep&amp;ust=1508337613413607" TargetMode="External"/><Relationship Id="rId2" Type="http://schemas.openxmlformats.org/officeDocument/2006/relationships/image" Target="../media/image17.jpg"/><Relationship Id="rId1" Type="http://schemas.openxmlformats.org/officeDocument/2006/relationships/slideLayout" Target="../slideLayouts/slideLayout68.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hyperlink" Target="http://www.studiekeuze123.nl/selectie" TargetMode="Externa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hanze.nl" TargetMode="External"/><Relationship Id="rId1" Type="http://schemas.openxmlformats.org/officeDocument/2006/relationships/slideLayout" Target="../slideLayouts/slideLayout79.xml"/><Relationship Id="rId4" Type="http://schemas.openxmlformats.org/officeDocument/2006/relationships/hyperlink" Target="https://hanze.us11.list-manage.com/track/click?u=938c457b0aeacd0d503d4dc5e&amp;id=0d13e66144&amp;e=73c662c5fd"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hanze.us11.list-manage.com/track/click?u=938c457b0aeacd0d503d4dc5e&amp;id=ee8da0cf52&amp;e=73c662c5fd" TargetMode="Externa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hanze.nl" TargetMode="Externa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nhlstenden.com" TargetMode="Externa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windesheim.nl" TargetMode="Externa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hyperlink" Target="http://www.studiekeuze123.nl/checklist" TargetMode="Externa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hyperlink" Target="mailto:Ahaerkens@ubboemmius.nl" TargetMode="Externa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google.nl/url?sa=i&amp;rct=j&amp;q=&amp;esrc=s&amp;source=images&amp;cd=&amp;cad=rja&amp;uact=8&amp;ved=0ahUKEwjtreOo7vfWAhWIJlAKHZnrCzYQjRwIBw&amp;url=https://saxion.nl/studeren/kiezen_en_kennismaken/studiekeuze/&amp;psig=AOvVaw2P7IRkvkGto2q1EhTKU343&amp;ust=1508336716692272"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nl-NL" sz="6600" dirty="0"/>
          </a:p>
        </p:txBody>
      </p:sp>
      <p:sp>
        <p:nvSpPr>
          <p:cNvPr id="3075" name="Rectangle 3"/>
          <p:cNvSpPr>
            <a:spLocks noGrp="1" noChangeArrowheads="1"/>
          </p:cNvSpPr>
          <p:nvPr>
            <p:ph type="body" idx="1"/>
          </p:nvPr>
        </p:nvSpPr>
        <p:spPr/>
        <p:txBody>
          <a:bodyPr/>
          <a:lstStyle/>
          <a:p>
            <a:pPr eaLnBrk="1" hangingPunct="1">
              <a:buFont typeface="Wingdings" pitchFamily="2" charset="2"/>
              <a:buNone/>
            </a:pPr>
            <a:endParaRPr lang="nl-NL" sz="5400" dirty="0">
              <a:ea typeface="Tahoma"/>
              <a:cs typeface="Tahoma"/>
            </a:endParaRPr>
          </a:p>
          <a:p>
            <a:pPr algn="ctr" eaLnBrk="1" hangingPunct="1">
              <a:buNone/>
            </a:pPr>
            <a:r>
              <a:rPr lang="nl-NL" sz="2800" dirty="0">
                <a:ea typeface="Tahoma"/>
                <a:cs typeface="Tahoma"/>
              </a:rPr>
              <a:t>Ubbo </a:t>
            </a:r>
            <a:r>
              <a:rPr lang="nl-NL" sz="2800" dirty="0" err="1">
                <a:ea typeface="Tahoma"/>
                <a:cs typeface="Tahoma"/>
              </a:rPr>
              <a:t>Emmius</a:t>
            </a:r>
            <a:r>
              <a:rPr lang="nl-NL" sz="2800" dirty="0">
                <a:ea typeface="Tahoma"/>
                <a:cs typeface="Tahoma"/>
              </a:rPr>
              <a:t> Scholengemeenschap</a:t>
            </a:r>
          </a:p>
          <a:p>
            <a:pPr algn="ctr">
              <a:buNone/>
            </a:pPr>
            <a:r>
              <a:rPr lang="nl-NL" sz="2800" dirty="0" err="1">
                <a:ea typeface="Tahoma"/>
                <a:cs typeface="Tahoma"/>
              </a:rPr>
              <a:t>Stationslaan</a:t>
            </a:r>
            <a:endParaRPr lang="nl-NL" sz="2800" dirty="0">
              <a:ea typeface="Tahoma"/>
              <a:cs typeface="Tahoma"/>
            </a:endParaRPr>
          </a:p>
          <a:p>
            <a:pPr algn="ctr">
              <a:buNone/>
            </a:pPr>
            <a:r>
              <a:rPr lang="nl-NL" sz="2800" dirty="0">
                <a:ea typeface="Tahoma"/>
                <a:cs typeface="Tahoma"/>
              </a:rPr>
              <a:t>Stadskanaal</a:t>
            </a:r>
          </a:p>
          <a:p>
            <a:pPr algn="ctr">
              <a:buNone/>
            </a:pPr>
            <a:endParaRPr lang="nl-NL" sz="2800" dirty="0">
              <a:ea typeface="Tahoma"/>
              <a:cs typeface="Tahoma"/>
            </a:endParaRPr>
          </a:p>
          <a:p>
            <a:pPr algn="ctr">
              <a:buNone/>
            </a:pPr>
            <a:r>
              <a:rPr lang="nl-NL" sz="2800" dirty="0">
                <a:ea typeface="Tahoma"/>
                <a:cs typeface="Tahoma"/>
              </a:rPr>
              <a:t>Decaan VWO:</a:t>
            </a:r>
            <a:endParaRPr lang="nl-NL" dirty="0">
              <a:ea typeface="Tahoma"/>
              <a:cs typeface="Tahoma"/>
            </a:endParaRPr>
          </a:p>
          <a:p>
            <a:pPr algn="ctr">
              <a:buNone/>
            </a:pPr>
            <a:r>
              <a:rPr lang="nl-NL" sz="2800" dirty="0">
                <a:ea typeface="Tahoma"/>
                <a:cs typeface="Tahoma"/>
              </a:rPr>
              <a:t>Angela </a:t>
            </a:r>
            <a:r>
              <a:rPr lang="nl-NL" sz="2800" dirty="0" err="1">
                <a:ea typeface="Tahoma"/>
                <a:cs typeface="Tahoma"/>
              </a:rPr>
              <a:t>Haerkens</a:t>
            </a:r>
            <a:endParaRPr lang="nl-NL" sz="2800">
              <a:ea typeface="Tahoma"/>
              <a:cs typeface="Tahoma"/>
            </a:endParaRPr>
          </a:p>
          <a:p>
            <a:pPr eaLnBrk="1" hangingPunct="1">
              <a:buNone/>
            </a:pPr>
            <a:endParaRPr lang="nl-NL" sz="5400" dirty="0">
              <a:ea typeface="Tahoma"/>
              <a:cs typeface="Tahoma"/>
            </a:endParaRPr>
          </a:p>
        </p:txBody>
      </p:sp>
      <p:pic>
        <p:nvPicPr>
          <p:cNvPr id="3" name="Afbeelding 3" descr="Afbeelding met tekening, teken&#10;&#10;Automatisch gegenereerde beschrijving">
            <a:extLst>
              <a:ext uri="{FF2B5EF4-FFF2-40B4-BE49-F238E27FC236}">
                <a16:creationId xmlns:a16="http://schemas.microsoft.com/office/drawing/2014/main" id="{E65A9689-6C33-4C2C-85A3-752F919363FC}"/>
              </a:ext>
            </a:extLst>
          </p:cNvPr>
          <p:cNvPicPr>
            <a:picLocks noChangeAspect="1"/>
          </p:cNvPicPr>
          <p:nvPr/>
        </p:nvPicPr>
        <p:blipFill>
          <a:blip r:embed="rId2"/>
          <a:stretch>
            <a:fillRect/>
          </a:stretch>
        </p:blipFill>
        <p:spPr>
          <a:xfrm>
            <a:off x="7184486" y="4775685"/>
            <a:ext cx="1878630" cy="1878630"/>
          </a:xfrm>
          <a:prstGeom prst="rect">
            <a:avLst/>
          </a:prstGeom>
        </p:spPr>
      </p:pic>
      <p:pic>
        <p:nvPicPr>
          <p:cNvPr id="4" name="Afbeelding 4" descr="Afbeelding met gebouw, buiten, gras, voorzijde&#10;&#10;Automatisch gegenereerde beschrijving">
            <a:extLst>
              <a:ext uri="{FF2B5EF4-FFF2-40B4-BE49-F238E27FC236}">
                <a16:creationId xmlns:a16="http://schemas.microsoft.com/office/drawing/2014/main" id="{16A8B901-E4E9-46EC-B6E1-3A0942796653}"/>
              </a:ext>
            </a:extLst>
          </p:cNvPr>
          <p:cNvPicPr>
            <a:picLocks noChangeAspect="1"/>
          </p:cNvPicPr>
          <p:nvPr/>
        </p:nvPicPr>
        <p:blipFill>
          <a:blip r:embed="rId3"/>
          <a:stretch>
            <a:fillRect/>
          </a:stretch>
        </p:blipFill>
        <p:spPr>
          <a:xfrm>
            <a:off x="2161309" y="488259"/>
            <a:ext cx="4613563" cy="2339125"/>
          </a:xfrm>
          <a:prstGeom prst="rect">
            <a:avLst/>
          </a:prstGeom>
        </p:spPr>
      </p:pic>
    </p:spTree>
    <p:extLst>
      <p:ext uri="{BB962C8B-B14F-4D97-AF65-F5344CB8AC3E}">
        <p14:creationId xmlns:p14="http://schemas.microsoft.com/office/powerpoint/2010/main" val="21464694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Afbeelding 5" descr="Afbeeldingsresultaat voor kat en leeuw"/>
          <p:cNvPicPr>
            <a:picLocks noGrp="1" noChangeAspect="1"/>
          </p:cNvPicPr>
          <p:nvPr>
            <p:ph type="pic" idx="1"/>
          </p:nvPr>
        </p:nvPicPr>
        <p:blipFill rotWithShape="1">
          <a:blip r:embed="rId2"/>
          <a:srcRect t="17158" b="17158"/>
          <a:stretch/>
        </p:blipFill>
        <p:spPr>
          <a:xfrm>
            <a:off x="5407322" y="4137708"/>
            <a:ext cx="3512128" cy="2631734"/>
          </a:xfrm>
          <a:prstGeom prst="rect">
            <a:avLst/>
          </a:prstGeom>
        </p:spPr>
      </p:pic>
      <p:sp>
        <p:nvSpPr>
          <p:cNvPr id="4" name="Tijdelijke aanduiding voor tekst 3"/>
          <p:cNvSpPr>
            <a:spLocks noGrp="1"/>
          </p:cNvSpPr>
          <p:nvPr>
            <p:ph type="body" sz="half" idx="2"/>
          </p:nvPr>
        </p:nvSpPr>
        <p:spPr/>
        <p:txBody>
          <a:bodyPr/>
          <a:lstStyle/>
          <a:p>
            <a:endParaRPr lang="nl-NL" dirty="0"/>
          </a:p>
          <a:p>
            <a:endParaRPr lang="nl-NL" dirty="0"/>
          </a:p>
          <a:p>
            <a:r>
              <a:rPr lang="nl-NL" dirty="0"/>
              <a:t>                                                     </a:t>
            </a:r>
          </a:p>
        </p:txBody>
      </p:sp>
      <p:sp>
        <p:nvSpPr>
          <p:cNvPr id="3" name="Tekstvak 2">
            <a:extLst>
              <a:ext uri="{FF2B5EF4-FFF2-40B4-BE49-F238E27FC236}">
                <a16:creationId xmlns:a16="http://schemas.microsoft.com/office/drawing/2014/main" id="{487F0715-A97D-4DC0-BEE1-CA8887C10736}"/>
              </a:ext>
            </a:extLst>
          </p:cNvPr>
          <p:cNvSpPr txBox="1"/>
          <p:nvPr/>
        </p:nvSpPr>
        <p:spPr>
          <a:xfrm>
            <a:off x="517656" y="2161309"/>
            <a:ext cx="57376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2800" dirty="0"/>
              <a:t> Waar ben ik goed in?</a:t>
            </a:r>
            <a:endParaRPr lang="nl-NL" sz="2800" dirty="0">
              <a:ea typeface="Tahoma"/>
              <a:cs typeface="Tahoma"/>
            </a:endParaRPr>
          </a:p>
          <a:p>
            <a:pPr marL="457200" indent="-457200">
              <a:buFont typeface="Arial" panose="020B0604020202020204" pitchFamily="34" charset="0"/>
              <a:buChar char="•"/>
            </a:pPr>
            <a:r>
              <a:rPr lang="nl-NL" sz="2800" dirty="0"/>
              <a:t> Waar liggen mijn interesses? </a:t>
            </a:r>
            <a:endParaRPr lang="nl-NL" sz="2800" dirty="0">
              <a:ea typeface="Tahoma"/>
              <a:cs typeface="Tahoma"/>
            </a:endParaRPr>
          </a:p>
          <a:p>
            <a:pPr marL="457200" indent="-457200">
              <a:buFont typeface="Arial" panose="020B0604020202020204" pitchFamily="34" charset="0"/>
              <a:buChar char="•"/>
            </a:pPr>
            <a:r>
              <a:rPr lang="nl-NL" sz="2800" dirty="0"/>
              <a:t> Wat vind ik belangrijk. </a:t>
            </a:r>
            <a:endParaRPr lang="nl-NL" sz="2800">
              <a:ea typeface="Tahoma"/>
              <a:cs typeface="Tahoma"/>
            </a:endParaRPr>
          </a:p>
          <a:p>
            <a:pPr marL="457200" indent="-457200">
              <a:buFont typeface="Arial" panose="020B0604020202020204" pitchFamily="34" charset="0"/>
              <a:buChar char="•"/>
            </a:pPr>
            <a:r>
              <a:rPr lang="nl-NL" sz="2800" dirty="0"/>
              <a:t>Praat met vrienden en familie. Pas wel op voor overtuigingen en</a:t>
            </a:r>
            <a:r>
              <a:rPr lang="nl-NL" dirty="0"/>
              <a:t> </a:t>
            </a:r>
            <a:r>
              <a:rPr lang="nl-NL" sz="2800" dirty="0"/>
              <a:t>meningen</a:t>
            </a:r>
            <a:r>
              <a:rPr lang="nl-NL" dirty="0"/>
              <a:t> </a:t>
            </a:r>
            <a:r>
              <a:rPr lang="nl-NL" sz="2800" dirty="0"/>
              <a:t>van anderen!</a:t>
            </a:r>
            <a:r>
              <a:rPr lang="nl-NL" dirty="0"/>
              <a:t> </a:t>
            </a:r>
            <a:endParaRPr lang="nl-NL" dirty="0">
              <a:ea typeface="Tahoma"/>
              <a:cs typeface="Tahoma"/>
            </a:endParaRPr>
          </a:p>
        </p:txBody>
      </p:sp>
    </p:spTree>
    <p:extLst>
      <p:ext uri="{BB962C8B-B14F-4D97-AF65-F5344CB8AC3E}">
        <p14:creationId xmlns:p14="http://schemas.microsoft.com/office/powerpoint/2010/main" val="1574711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7654E-98A3-4E64-A6FE-698BA341791B}"/>
              </a:ext>
            </a:extLst>
          </p:cNvPr>
          <p:cNvSpPr>
            <a:spLocks noGrp="1"/>
          </p:cNvSpPr>
          <p:nvPr>
            <p:ph type="title"/>
          </p:nvPr>
        </p:nvSpPr>
        <p:spPr/>
        <p:txBody>
          <a:bodyPr/>
          <a:lstStyle/>
          <a:p>
            <a:r>
              <a:rPr lang="nl-NL" dirty="0">
                <a:ea typeface="Tahoma"/>
                <a:cs typeface="Tahoma"/>
              </a:rPr>
              <a:t>0rientatie = verkennen</a:t>
            </a:r>
            <a:endParaRPr lang="nl-NL" dirty="0"/>
          </a:p>
        </p:txBody>
      </p:sp>
      <p:sp>
        <p:nvSpPr>
          <p:cNvPr id="3" name="Tijdelijke aanduiding voor inhoud 2">
            <a:extLst>
              <a:ext uri="{FF2B5EF4-FFF2-40B4-BE49-F238E27FC236}">
                <a16:creationId xmlns:a16="http://schemas.microsoft.com/office/drawing/2014/main" id="{83E43CB4-26CA-42B1-8C62-E24C76E0D28E}"/>
              </a:ext>
            </a:extLst>
          </p:cNvPr>
          <p:cNvSpPr>
            <a:spLocks noGrp="1"/>
          </p:cNvSpPr>
          <p:nvPr>
            <p:ph idx="1"/>
          </p:nvPr>
        </p:nvSpPr>
        <p:spPr/>
        <p:txBody>
          <a:bodyPr/>
          <a:lstStyle/>
          <a:p>
            <a:endParaRPr lang="nl-NL"/>
          </a:p>
        </p:txBody>
      </p:sp>
      <p:sp>
        <p:nvSpPr>
          <p:cNvPr id="4" name="Tekstvak 3">
            <a:extLst>
              <a:ext uri="{FF2B5EF4-FFF2-40B4-BE49-F238E27FC236}">
                <a16:creationId xmlns:a16="http://schemas.microsoft.com/office/drawing/2014/main" id="{E7512EDD-B61C-42F2-A073-8441934EA125}"/>
              </a:ext>
            </a:extLst>
          </p:cNvPr>
          <p:cNvSpPr txBox="1"/>
          <p:nvPr/>
        </p:nvSpPr>
        <p:spPr>
          <a:xfrm>
            <a:off x="1849582" y="2369128"/>
            <a:ext cx="646503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 </a:t>
            </a:r>
            <a:r>
              <a:rPr lang="en-US" sz="2400" dirty="0" err="1"/>
              <a:t>Overzicht</a:t>
            </a:r>
            <a:r>
              <a:rPr lang="en-US" sz="2400" dirty="0"/>
              <a:t> van alle studies in Nederland:</a:t>
            </a:r>
            <a:endParaRPr lang="en-US" sz="2400" dirty="0">
              <a:ea typeface="Tahoma"/>
              <a:cs typeface="Tahoma"/>
            </a:endParaRPr>
          </a:p>
          <a:p>
            <a:endParaRPr lang="en-US" sz="2400" dirty="0">
              <a:ea typeface="Tahoma"/>
              <a:cs typeface="Tahoma"/>
            </a:endParaRPr>
          </a:p>
          <a:p>
            <a:r>
              <a:rPr lang="en-US" sz="2400" dirty="0">
                <a:ea typeface="Tahoma"/>
                <a:cs typeface="Tahoma"/>
                <a:hlinkClick r:id="rId2"/>
              </a:rPr>
              <a:t>www.studiekeuze123.nl/van-profiel-naar-studie</a:t>
            </a:r>
          </a:p>
          <a:p>
            <a:endParaRPr lang="en-US" sz="2400" dirty="0">
              <a:ea typeface="Tahoma"/>
              <a:cs typeface="Tahoma"/>
            </a:endParaRPr>
          </a:p>
          <a:p>
            <a:r>
              <a:rPr lang="en-US" sz="2400" dirty="0"/>
              <a:t>Tips: </a:t>
            </a:r>
            <a:endParaRPr lang="en-US" sz="2400" dirty="0">
              <a:ea typeface="Tahoma"/>
              <a:cs typeface="Tahoma"/>
            </a:endParaRPr>
          </a:p>
          <a:p>
            <a:pPr marL="342900" indent="-342900">
              <a:buFont typeface="Arial"/>
              <a:buChar char="•"/>
            </a:pPr>
            <a:r>
              <a:rPr lang="en-US" sz="2400" dirty="0"/>
              <a:t> Maak </a:t>
            </a:r>
            <a:r>
              <a:rPr lang="en-US" sz="2400" dirty="0" err="1"/>
              <a:t>een</a:t>
            </a:r>
            <a:r>
              <a:rPr lang="en-US" sz="2400" dirty="0"/>
              <a:t> top 3 van interesse </a:t>
            </a:r>
            <a:r>
              <a:rPr lang="en-US" sz="2400" dirty="0" err="1"/>
              <a:t>gebieden</a:t>
            </a:r>
            <a:endParaRPr lang="en-US" sz="2400">
              <a:ea typeface="Tahoma"/>
              <a:cs typeface="Tahoma"/>
            </a:endParaRPr>
          </a:p>
          <a:p>
            <a:pPr marL="342900" indent="-342900">
              <a:buFont typeface="Arial"/>
              <a:buChar char="•"/>
            </a:pPr>
            <a:r>
              <a:rPr lang="en-US" sz="2400" dirty="0"/>
              <a:t>  Weet je al wat je wilt </a:t>
            </a:r>
            <a:r>
              <a:rPr lang="en-US" sz="2400" dirty="0" err="1"/>
              <a:t>gaan</a:t>
            </a:r>
            <a:r>
              <a:rPr lang="en-US" sz="2400" dirty="0"/>
              <a:t> </a:t>
            </a:r>
            <a:r>
              <a:rPr lang="en-US" sz="2400" dirty="0" err="1"/>
              <a:t>doen?Onderzoek</a:t>
            </a:r>
            <a:r>
              <a:rPr lang="en-US" sz="2400" dirty="0"/>
              <a:t> dan </a:t>
            </a:r>
            <a:r>
              <a:rPr lang="en-US" sz="2400" dirty="0" err="1"/>
              <a:t>toch</a:t>
            </a:r>
            <a:r>
              <a:rPr lang="en-US" sz="2400" dirty="0"/>
              <a:t> </a:t>
            </a:r>
            <a:r>
              <a:rPr lang="en-US" sz="2400" dirty="0" err="1"/>
              <a:t>ook</a:t>
            </a:r>
            <a:r>
              <a:rPr lang="en-US" sz="2400" dirty="0"/>
              <a:t> </a:t>
            </a:r>
            <a:r>
              <a:rPr lang="en-US" sz="2400" dirty="0" err="1"/>
              <a:t>alternatieven</a:t>
            </a:r>
            <a:r>
              <a:rPr lang="en-US" sz="2400" dirty="0"/>
              <a:t>, </a:t>
            </a:r>
            <a:r>
              <a:rPr lang="en-US" sz="2400" dirty="0" err="1"/>
              <a:t>zodat</a:t>
            </a:r>
            <a:r>
              <a:rPr lang="en-US" sz="2400" dirty="0"/>
              <a:t> je </a:t>
            </a:r>
            <a:r>
              <a:rPr lang="en-US" sz="2400" dirty="0" err="1"/>
              <a:t>zeker</a:t>
            </a:r>
            <a:r>
              <a:rPr lang="en-US" sz="2400" dirty="0"/>
              <a:t> </a:t>
            </a:r>
            <a:r>
              <a:rPr lang="en-US" sz="2400" dirty="0" err="1"/>
              <a:t>weet</a:t>
            </a:r>
            <a:r>
              <a:rPr lang="en-US" sz="2400" dirty="0"/>
              <a:t> </a:t>
            </a:r>
            <a:r>
              <a:rPr lang="en-US" sz="2400" dirty="0" err="1"/>
              <a:t>dat</a:t>
            </a:r>
            <a:r>
              <a:rPr lang="en-US" sz="2400" dirty="0"/>
              <a:t> je </a:t>
            </a:r>
            <a:r>
              <a:rPr lang="en-US" sz="2400" dirty="0" err="1"/>
              <a:t>niets</a:t>
            </a:r>
            <a:r>
              <a:rPr lang="en-US" sz="2400" dirty="0"/>
              <a:t> over het </a:t>
            </a:r>
            <a:r>
              <a:rPr lang="en-US" sz="2400" dirty="0" err="1"/>
              <a:t>hoofd</a:t>
            </a:r>
            <a:r>
              <a:rPr lang="en-US" dirty="0"/>
              <a:t> </a:t>
            </a:r>
            <a:r>
              <a:rPr lang="en-US" sz="2400" dirty="0" err="1"/>
              <a:t>ziet</a:t>
            </a:r>
            <a:endParaRPr lang="en-US" sz="2400" dirty="0">
              <a:ea typeface="Tahoma"/>
              <a:cs typeface="Tahoma"/>
            </a:endParaRPr>
          </a:p>
        </p:txBody>
      </p:sp>
    </p:spTree>
    <p:extLst>
      <p:ext uri="{BB962C8B-B14F-4D97-AF65-F5344CB8AC3E}">
        <p14:creationId xmlns:p14="http://schemas.microsoft.com/office/powerpoint/2010/main" val="32412288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water, buiten, boot, vaartuig&#10;&#10;Beschrijving is gegenereerd met zeer hoge betrouwbaarheid">
            <a:extLst>
              <a:ext uri="{FF2B5EF4-FFF2-40B4-BE49-F238E27FC236}">
                <a16:creationId xmlns:a16="http://schemas.microsoft.com/office/drawing/2014/main" id="{377D6BB3-0DFC-4967-AD92-1C6D217C75AF}"/>
              </a:ext>
            </a:extLst>
          </p:cNvPr>
          <p:cNvPicPr>
            <a:picLocks noChangeAspect="1"/>
          </p:cNvPicPr>
          <p:nvPr/>
        </p:nvPicPr>
        <p:blipFill>
          <a:blip r:embed="rId2"/>
          <a:stretch>
            <a:fillRect/>
          </a:stretch>
        </p:blipFill>
        <p:spPr>
          <a:xfrm>
            <a:off x="981076" y="1757570"/>
            <a:ext cx="7380631" cy="4962939"/>
          </a:xfrm>
          <a:prstGeom prst="rect">
            <a:avLst/>
          </a:prstGeom>
        </p:spPr>
      </p:pic>
    </p:spTree>
    <p:extLst>
      <p:ext uri="{BB962C8B-B14F-4D97-AF65-F5344CB8AC3E}">
        <p14:creationId xmlns:p14="http://schemas.microsoft.com/office/powerpoint/2010/main" val="6359210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sz="5400" dirty="0">
                <a:ea typeface="Tahoma"/>
                <a:cs typeface="Tahoma"/>
              </a:rPr>
              <a:t>studiekeuzeactiviteiten</a:t>
            </a:r>
          </a:p>
        </p:txBody>
      </p:sp>
      <p:sp>
        <p:nvSpPr>
          <p:cNvPr id="7171"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nl-NL" sz="1800" dirty="0">
              <a:ea typeface="Tahoma"/>
              <a:cs typeface="Tahoma"/>
            </a:endParaRPr>
          </a:p>
          <a:p>
            <a:pPr eaLnBrk="1" hangingPunct="1">
              <a:lnSpc>
                <a:spcPct val="80000"/>
              </a:lnSpc>
            </a:pPr>
            <a:endParaRPr lang="nl-NL" sz="1800" dirty="0"/>
          </a:p>
          <a:p>
            <a:pPr eaLnBrk="1" hangingPunct="1">
              <a:lnSpc>
                <a:spcPct val="80000"/>
              </a:lnSpc>
            </a:pPr>
            <a:endParaRPr lang="nl-NL" sz="1800" dirty="0"/>
          </a:p>
          <a:p>
            <a:pPr eaLnBrk="1" hangingPunct="1">
              <a:lnSpc>
                <a:spcPct val="80000"/>
              </a:lnSpc>
            </a:pPr>
            <a:endParaRPr lang="nl-NL" sz="18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756" y="4455523"/>
            <a:ext cx="3221615" cy="2365952"/>
          </a:xfrm>
          <a:prstGeom prst="rect">
            <a:avLst/>
          </a:prstGeom>
        </p:spPr>
      </p:pic>
      <p:sp>
        <p:nvSpPr>
          <p:cNvPr id="3" name="Tekstvak 2">
            <a:extLst>
              <a:ext uri="{FF2B5EF4-FFF2-40B4-BE49-F238E27FC236}">
                <a16:creationId xmlns:a16="http://schemas.microsoft.com/office/drawing/2014/main" id="{9C526FEC-E926-4D00-B0ED-37311C53CC09}"/>
              </a:ext>
            </a:extLst>
          </p:cNvPr>
          <p:cNvSpPr txBox="1"/>
          <p:nvPr/>
        </p:nvSpPr>
        <p:spPr>
          <a:xfrm>
            <a:off x="545996" y="2227434"/>
            <a:ext cx="538815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 Online </a:t>
            </a:r>
            <a:r>
              <a:rPr lang="en-US" dirty="0" err="1"/>
              <a:t>Studiekeuzelab</a:t>
            </a:r>
            <a:r>
              <a:rPr lang="en-US" dirty="0"/>
              <a:t> </a:t>
            </a:r>
            <a:r>
              <a:rPr lang="en-US" dirty="0" err="1"/>
              <a:t>Voorlichtingsweek</a:t>
            </a:r>
            <a:r>
              <a:rPr lang="en-US" dirty="0"/>
              <a:t>: </a:t>
            </a:r>
            <a:endParaRPr lang="en-US" err="1">
              <a:ea typeface="Tahoma"/>
              <a:cs typeface="Tahoma"/>
            </a:endParaRPr>
          </a:p>
          <a:p>
            <a:r>
              <a:rPr lang="en-US" dirty="0"/>
              <a:t>    21 t/m 26 </a:t>
            </a:r>
            <a:r>
              <a:rPr lang="en-US" dirty="0" err="1"/>
              <a:t>september</a:t>
            </a:r>
            <a:r>
              <a:rPr lang="en-US" dirty="0"/>
              <a:t> </a:t>
            </a:r>
            <a:endParaRPr lang="en-US" dirty="0">
              <a:ea typeface="Tahoma"/>
              <a:cs typeface="Tahoma"/>
            </a:endParaRPr>
          </a:p>
          <a:p>
            <a:r>
              <a:rPr lang="en-US" dirty="0">
                <a:ea typeface="Tahoma"/>
                <a:cs typeface="Tahoma"/>
                <a:hlinkClick r:id="rId3"/>
              </a:rPr>
              <a:t>www.studiekeuzelab.nl</a:t>
            </a:r>
            <a:endParaRPr lang="en-US" dirty="0">
              <a:ea typeface="Tahoma"/>
              <a:cs typeface="Tahoma"/>
            </a:endParaRPr>
          </a:p>
          <a:p>
            <a:endParaRPr lang="en-US" dirty="0">
              <a:ea typeface="Tahoma"/>
              <a:cs typeface="Tahoma"/>
            </a:endParaRPr>
          </a:p>
          <a:p>
            <a:pPr marL="285750" indent="-285750">
              <a:buFont typeface="Arial"/>
              <a:buChar char="•"/>
            </a:pPr>
            <a:r>
              <a:rPr lang="en-US" dirty="0">
                <a:ea typeface="Tahoma"/>
                <a:cs typeface="Tahoma"/>
              </a:rPr>
              <a:t>Online </a:t>
            </a:r>
            <a:r>
              <a:rPr lang="en-US" dirty="0" err="1">
                <a:ea typeface="Tahoma"/>
                <a:cs typeface="Tahoma"/>
              </a:rPr>
              <a:t>bachelorweek</a:t>
            </a:r>
            <a:r>
              <a:rPr lang="en-US" dirty="0">
                <a:ea typeface="Tahoma"/>
                <a:cs typeface="Tahoma"/>
              </a:rPr>
              <a:t> </a:t>
            </a:r>
            <a:r>
              <a:rPr lang="en-US" dirty="0" err="1">
                <a:ea typeface="Tahoma"/>
                <a:cs typeface="Tahoma"/>
              </a:rPr>
              <a:t>RuG</a:t>
            </a:r>
            <a:endParaRPr lang="en-US" dirty="0">
              <a:ea typeface="Tahoma"/>
              <a:cs typeface="Tahoma"/>
            </a:endParaRPr>
          </a:p>
          <a:p>
            <a:r>
              <a:rPr lang="en-US" dirty="0"/>
              <a:t>    2 t/m 6 </a:t>
            </a:r>
            <a:r>
              <a:rPr lang="en-US" dirty="0" err="1"/>
              <a:t>november</a:t>
            </a:r>
            <a:endParaRPr lang="en-US" dirty="0" err="1">
              <a:ea typeface="Tahoma"/>
              <a:cs typeface="Tahoma"/>
            </a:endParaRPr>
          </a:p>
          <a:p>
            <a:r>
              <a:rPr lang="en-US" dirty="0">
                <a:ea typeface="Tahoma"/>
                <a:cs typeface="Tahoma"/>
                <a:hlinkClick r:id="rId4"/>
              </a:rPr>
              <a:t>www.rug.nl/onderwijs/bachelor</a:t>
            </a:r>
            <a:endParaRPr lang="en-US" dirty="0"/>
          </a:p>
          <a:p>
            <a:endParaRPr lang="en-US" dirty="0">
              <a:ea typeface="Tahoma"/>
              <a:cs typeface="Tahoma"/>
            </a:endParaRPr>
          </a:p>
          <a:p>
            <a:pPr marL="285750" indent="-285750">
              <a:buFont typeface="Arial"/>
              <a:buChar char="•"/>
            </a:pPr>
            <a:r>
              <a:rPr lang="en-US" dirty="0"/>
              <a:t> </a:t>
            </a:r>
            <a:r>
              <a:rPr lang="en-US" dirty="0" err="1"/>
              <a:t>Buitenlandbeurs</a:t>
            </a:r>
            <a:r>
              <a:rPr lang="en-US" dirty="0"/>
              <a:t>: 20 &amp; 21 </a:t>
            </a:r>
            <a:r>
              <a:rPr lang="en-US" dirty="0" err="1"/>
              <a:t>november</a:t>
            </a:r>
            <a:r>
              <a:rPr lang="en-US" dirty="0"/>
              <a:t> 2020              Utrecht</a:t>
            </a:r>
            <a:endParaRPr lang="en-US" dirty="0">
              <a:ea typeface="Tahoma"/>
              <a:cs typeface="Tahoma"/>
            </a:endParaRPr>
          </a:p>
          <a:p>
            <a:r>
              <a:rPr lang="en-US" dirty="0">
                <a:ea typeface="Tahoma"/>
                <a:cs typeface="Tahoma"/>
                <a:hlinkClick r:id="rId5"/>
              </a:rPr>
              <a:t>www.buitenlandbeurs.nl</a:t>
            </a:r>
          </a:p>
          <a:p>
            <a:endParaRPr lang="en-US" dirty="0">
              <a:ea typeface="Tahoma"/>
              <a:cs typeface="Tahoma"/>
            </a:endParaRPr>
          </a:p>
          <a:p>
            <a:pPr marL="285750" indent="-285750">
              <a:buFont typeface="Arial"/>
              <a:buChar char="•"/>
            </a:pPr>
            <a:r>
              <a:rPr lang="en-US" dirty="0"/>
              <a:t> </a:t>
            </a:r>
            <a:r>
              <a:rPr lang="en-US" dirty="0" err="1"/>
              <a:t>Beroepenvoorlichting</a:t>
            </a:r>
            <a:r>
              <a:rPr lang="en-US" dirty="0"/>
              <a:t> Groningen: 9, 10 en 11     </a:t>
            </a:r>
            <a:r>
              <a:rPr lang="en-US" dirty="0" err="1"/>
              <a:t>februari</a:t>
            </a:r>
            <a:r>
              <a:rPr lang="en-US" dirty="0"/>
              <a:t> 2021 </a:t>
            </a:r>
            <a:endParaRPr lang="en-US" dirty="0">
              <a:ea typeface="Tahoma"/>
              <a:cs typeface="Tahoma"/>
            </a:endParaRPr>
          </a:p>
          <a:p>
            <a:r>
              <a:rPr lang="en-US" dirty="0">
                <a:ea typeface="Tahoma"/>
                <a:cs typeface="Tahoma"/>
                <a:hlinkClick r:id="rId6"/>
              </a:rPr>
              <a:t>www.beroepenvoorlichtinggroningen.nl</a:t>
            </a:r>
            <a:endParaRPr lang="en-US" dirty="0">
              <a:ea typeface="Tahoma"/>
              <a:cs typeface="Tahoma"/>
            </a:endParaRPr>
          </a:p>
          <a:p>
            <a:endParaRPr lang="en-US" dirty="0">
              <a:ea typeface="Tahoma"/>
              <a:cs typeface="Tahoma"/>
            </a:endParaRPr>
          </a:p>
          <a:p>
            <a:endParaRPr lang="en-US">
              <a:ea typeface="Tahoma"/>
              <a:cs typeface="Tahoma"/>
            </a:endParaRPr>
          </a:p>
        </p:txBody>
      </p:sp>
    </p:spTree>
    <p:extLst>
      <p:ext uri="{BB962C8B-B14F-4D97-AF65-F5344CB8AC3E}">
        <p14:creationId xmlns:p14="http://schemas.microsoft.com/office/powerpoint/2010/main" val="1681936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z="5400" dirty="0"/>
              <a:t>vervolg</a:t>
            </a:r>
          </a:p>
        </p:txBody>
      </p:sp>
      <p:sp>
        <p:nvSpPr>
          <p:cNvPr id="8195"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nl-NL" sz="2800" dirty="0"/>
          </a:p>
          <a:p>
            <a:pPr eaLnBrk="1" hangingPunct="1">
              <a:lnSpc>
                <a:spcPct val="80000"/>
              </a:lnSpc>
            </a:pPr>
            <a:r>
              <a:rPr lang="nl-NL" sz="2800" dirty="0"/>
              <a:t>Interview met een </a:t>
            </a:r>
            <a:br>
              <a:rPr lang="en-US" dirty="0">
                <a:latin typeface="+mn-ea"/>
                <a:cs typeface="+mn-ea"/>
              </a:rPr>
            </a:br>
            <a:r>
              <a:rPr lang="nl-NL" sz="2800" dirty="0"/>
              <a:t>beroepsbeoefenaar</a:t>
            </a:r>
            <a:endParaRPr lang="nl-NL" sz="2800" dirty="0">
              <a:ea typeface="Tahoma"/>
              <a:cs typeface="Tahoma"/>
            </a:endParaRPr>
          </a:p>
          <a:p>
            <a:pPr eaLnBrk="1" hangingPunct="1">
              <a:lnSpc>
                <a:spcPct val="80000"/>
              </a:lnSpc>
            </a:pPr>
            <a:r>
              <a:rPr lang="nl-NL" sz="2800" dirty="0"/>
              <a:t>Testen </a:t>
            </a:r>
            <a:endParaRPr lang="nl-NL" sz="2000" dirty="0" err="1"/>
          </a:p>
          <a:p>
            <a:pPr>
              <a:lnSpc>
                <a:spcPct val="80000"/>
              </a:lnSpc>
            </a:pPr>
            <a:r>
              <a:rPr lang="nl-NL" sz="2000" dirty="0">
                <a:hlinkClick r:id="rId2"/>
              </a:rPr>
              <a:t>www.icares.com/test/start/education</a:t>
            </a:r>
            <a:endParaRPr lang="nl-NL" sz="2000" dirty="0"/>
          </a:p>
          <a:p>
            <a:pPr>
              <a:lnSpc>
                <a:spcPct val="80000"/>
              </a:lnSpc>
            </a:pPr>
            <a:r>
              <a:rPr lang="nl-NL" sz="2000" dirty="0">
                <a:hlinkClick r:id="rId3"/>
              </a:rPr>
              <a:t>www.leiden.studiekeuzeplein.nl</a:t>
            </a:r>
            <a:endParaRPr lang="nl-NL" sz="2000" dirty="0"/>
          </a:p>
          <a:p>
            <a:pPr eaLnBrk="1" hangingPunct="1">
              <a:lnSpc>
                <a:spcPct val="80000"/>
              </a:lnSpc>
            </a:pPr>
            <a:r>
              <a:rPr lang="nl-NL" sz="2800" dirty="0"/>
              <a:t>Infomarkt </a:t>
            </a:r>
            <a:r>
              <a:rPr lang="nl-NL" sz="2800" dirty="0" err="1"/>
              <a:t>ism</a:t>
            </a:r>
            <a:r>
              <a:rPr lang="nl-NL" sz="2800" dirty="0"/>
              <a:t> Winkler Prins</a:t>
            </a:r>
            <a:br>
              <a:rPr lang="en-US" dirty="0">
                <a:latin typeface="+mn-ea"/>
                <a:cs typeface="+mn-ea"/>
              </a:rPr>
            </a:br>
            <a:r>
              <a:rPr lang="nl-NL" sz="2800" dirty="0">
                <a:ea typeface="Tahoma"/>
                <a:cs typeface="Tahoma"/>
              </a:rPr>
              <a:t>(vervalt dit jaar)</a:t>
            </a:r>
          </a:p>
          <a:p>
            <a:pPr eaLnBrk="1" hangingPunct="1">
              <a:lnSpc>
                <a:spcPct val="80000"/>
              </a:lnSpc>
            </a:pPr>
            <a:r>
              <a:rPr lang="nl-NL" sz="2800" dirty="0">
                <a:ea typeface="Tahoma"/>
                <a:cs typeface="Tahoma"/>
              </a:rPr>
              <a:t>Studiekeuzeworkshop (V5)</a:t>
            </a:r>
          </a:p>
          <a:p>
            <a:pPr eaLnBrk="1" hangingPunct="1">
              <a:lnSpc>
                <a:spcPct val="80000"/>
              </a:lnSpc>
            </a:pPr>
            <a:r>
              <a:rPr lang="nl-NL" sz="2800" dirty="0"/>
              <a:t>Gesprek(-ken) met decaan</a:t>
            </a:r>
          </a:p>
        </p:txBody>
      </p:sp>
      <p:sp>
        <p:nvSpPr>
          <p:cNvPr id="2" name="AutoShape 2" descr="Afbeeldingsresultaat voor gesprekken voeren">
            <a:hlinkClick r:id="rId4"/>
          </p:cNvPr>
          <p:cNvSpPr>
            <a:spLocks noChangeAspect="1" noChangeArrowheads="1"/>
          </p:cNvSpPr>
          <p:nvPr/>
        </p:nvSpPr>
        <p:spPr bwMode="auto">
          <a:xfrm>
            <a:off x="2825750"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gesprekken voeren">
            <a:hlinkClick r:id="rId4"/>
          </p:cNvPr>
          <p:cNvSpPr>
            <a:spLocks noChangeAspect="1" noChangeArrowheads="1"/>
          </p:cNvSpPr>
          <p:nvPr/>
        </p:nvSpPr>
        <p:spPr bwMode="auto">
          <a:xfrm>
            <a:off x="2203555" y="-1181415"/>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460" y="4226253"/>
            <a:ext cx="2753990" cy="2753990"/>
          </a:xfrm>
          <a:prstGeom prst="rect">
            <a:avLst/>
          </a:prstGeom>
        </p:spPr>
      </p:pic>
    </p:spTree>
    <p:extLst>
      <p:ext uri="{BB962C8B-B14F-4D97-AF65-F5344CB8AC3E}">
        <p14:creationId xmlns:p14="http://schemas.microsoft.com/office/powerpoint/2010/main" val="2205178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BCAAD-837A-4687-86B1-A9A8576A7BB3}"/>
              </a:ext>
            </a:extLst>
          </p:cNvPr>
          <p:cNvSpPr>
            <a:spLocks noGrp="1"/>
          </p:cNvSpPr>
          <p:nvPr>
            <p:ph type="title"/>
          </p:nvPr>
        </p:nvSpPr>
        <p:spPr/>
        <p:txBody>
          <a:bodyPr/>
          <a:lstStyle/>
          <a:p>
            <a:r>
              <a:rPr lang="nl-NL" dirty="0" err="1">
                <a:ea typeface="Tahoma"/>
                <a:cs typeface="Tahoma"/>
              </a:rPr>
              <a:t>studiekeuzelab</a:t>
            </a:r>
            <a:endParaRPr lang="nl-NL" dirty="0" err="1"/>
          </a:p>
        </p:txBody>
      </p:sp>
      <p:pic>
        <p:nvPicPr>
          <p:cNvPr id="5" name="Afbeelding 5" descr="Afbeelding met klok, teken&#10;&#10;Automatisch gegenereerde beschrijving">
            <a:extLst>
              <a:ext uri="{FF2B5EF4-FFF2-40B4-BE49-F238E27FC236}">
                <a16:creationId xmlns:a16="http://schemas.microsoft.com/office/drawing/2014/main" id="{355FAADB-B88E-44B0-968F-F0309185C9B7}"/>
              </a:ext>
            </a:extLst>
          </p:cNvPr>
          <p:cNvPicPr>
            <a:picLocks noGrp="1" noChangeAspect="1"/>
          </p:cNvPicPr>
          <p:nvPr>
            <p:ph idx="1"/>
          </p:nvPr>
        </p:nvPicPr>
        <p:blipFill>
          <a:blip r:embed="rId2"/>
          <a:stretch>
            <a:fillRect/>
          </a:stretch>
        </p:blipFill>
        <p:spPr>
          <a:xfrm>
            <a:off x="6462804" y="2786286"/>
            <a:ext cx="2143125" cy="2143125"/>
          </a:xfrm>
        </p:spPr>
      </p:pic>
      <p:sp>
        <p:nvSpPr>
          <p:cNvPr id="4" name="Tekstvak 3">
            <a:extLst>
              <a:ext uri="{FF2B5EF4-FFF2-40B4-BE49-F238E27FC236}">
                <a16:creationId xmlns:a16="http://schemas.microsoft.com/office/drawing/2014/main" id="{30D7B418-DA59-4790-8EDB-DBC8548CF5E5}"/>
              </a:ext>
            </a:extLst>
          </p:cNvPr>
          <p:cNvSpPr txBox="1"/>
          <p:nvPr/>
        </p:nvSpPr>
        <p:spPr>
          <a:xfrm>
            <a:off x="196482" y="2019615"/>
            <a:ext cx="558653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Ga van 21 t/m 26 </a:t>
            </a:r>
            <a:r>
              <a:rPr lang="en-US" dirty="0" err="1"/>
              <a:t>september</a:t>
            </a:r>
            <a:r>
              <a:rPr lang="en-US" dirty="0"/>
              <a:t> 2020 </a:t>
            </a:r>
            <a:r>
              <a:rPr lang="en-US" dirty="0" err="1"/>
              <a:t>aan</a:t>
            </a:r>
            <a:r>
              <a:rPr lang="en-US" dirty="0"/>
              <a:t> de slag met je </a:t>
            </a:r>
            <a:r>
              <a:rPr lang="en-US" dirty="0" err="1"/>
              <a:t>studiekeuze</a:t>
            </a:r>
            <a:r>
              <a:rPr lang="en-US" dirty="0"/>
              <a:t> </a:t>
            </a:r>
            <a:r>
              <a:rPr lang="en-US" dirty="0" err="1"/>
              <a:t>tijdens</a:t>
            </a:r>
            <a:r>
              <a:rPr lang="en-US" dirty="0"/>
              <a:t> de online </a:t>
            </a:r>
            <a:r>
              <a:rPr lang="en-US" dirty="0" err="1"/>
              <a:t>voorlichtingsweek</a:t>
            </a:r>
            <a:r>
              <a:rPr lang="en-US" dirty="0"/>
              <a:t> op  </a:t>
            </a:r>
            <a:r>
              <a:rPr lang="en-US" dirty="0">
                <a:hlinkClick r:id="rId3"/>
              </a:rPr>
              <a:t>www.voorlichtingsweek.nl</a:t>
            </a:r>
            <a:endParaRPr lang="en-US">
              <a:ea typeface="Tahoma"/>
              <a:cs typeface="Tahoma"/>
            </a:endParaRPr>
          </a:p>
          <a:p>
            <a:endParaRPr lang="en-US" dirty="0">
              <a:ea typeface="Tahoma"/>
              <a:cs typeface="Tahoma"/>
            </a:endParaRPr>
          </a:p>
          <a:p>
            <a:r>
              <a:rPr lang="en-US" dirty="0"/>
              <a:t>Wat </a:t>
            </a:r>
            <a:r>
              <a:rPr lang="en-US" dirty="0" err="1"/>
              <a:t>kun</a:t>
            </a:r>
            <a:r>
              <a:rPr lang="en-US" dirty="0"/>
              <a:t> je </a:t>
            </a:r>
            <a:r>
              <a:rPr lang="en-US" dirty="0" err="1"/>
              <a:t>verwachten</a:t>
            </a:r>
            <a:r>
              <a:rPr lang="en-US" dirty="0"/>
              <a:t>: </a:t>
            </a:r>
            <a:endParaRPr lang="en-US" dirty="0" err="1"/>
          </a:p>
          <a:p>
            <a:pPr marL="285750" indent="-285750">
              <a:buFont typeface="Arial"/>
              <a:buChar char="•"/>
            </a:pPr>
            <a:r>
              <a:rPr lang="en-US" dirty="0" err="1"/>
              <a:t>Informatieve</a:t>
            </a:r>
            <a:r>
              <a:rPr lang="en-US" dirty="0"/>
              <a:t> en </a:t>
            </a:r>
            <a:r>
              <a:rPr lang="en-US" dirty="0" err="1"/>
              <a:t>interactieve</a:t>
            </a:r>
            <a:r>
              <a:rPr lang="en-US" dirty="0"/>
              <a:t> online </a:t>
            </a:r>
            <a:r>
              <a:rPr lang="en-US" dirty="0" err="1"/>
              <a:t>voorlichtingen</a:t>
            </a:r>
            <a:r>
              <a:rPr lang="en-US" dirty="0"/>
              <a:t>; </a:t>
            </a:r>
            <a:endParaRPr lang="en-US" dirty="0">
              <a:ea typeface="Tahoma"/>
              <a:cs typeface="Tahoma"/>
            </a:endParaRPr>
          </a:p>
          <a:p>
            <a:pPr marL="285750" indent="-285750">
              <a:buFont typeface="Arial"/>
              <a:buChar char="•"/>
            </a:pPr>
            <a:r>
              <a:rPr lang="en-US" dirty="0"/>
              <a:t> </a:t>
            </a:r>
            <a:r>
              <a:rPr lang="en-US" dirty="0" err="1"/>
              <a:t>Minimaal</a:t>
            </a:r>
            <a:r>
              <a:rPr lang="en-US" dirty="0"/>
              <a:t> 8x per </a:t>
            </a:r>
            <a:r>
              <a:rPr lang="en-US" dirty="0" err="1"/>
              <a:t>dag</a:t>
            </a:r>
            <a:r>
              <a:rPr lang="en-US" dirty="0"/>
              <a:t> </a:t>
            </a:r>
            <a:r>
              <a:rPr lang="en-US" dirty="0" err="1"/>
              <a:t>een</a:t>
            </a:r>
            <a:r>
              <a:rPr lang="en-US" dirty="0"/>
              <a:t> webinar van 30 </a:t>
            </a:r>
            <a:r>
              <a:rPr lang="en-US" dirty="0" err="1"/>
              <a:t>minuten</a:t>
            </a:r>
            <a:r>
              <a:rPr lang="en-US" dirty="0"/>
              <a:t> </a:t>
            </a:r>
            <a:r>
              <a:rPr lang="en-US" dirty="0" err="1"/>
              <a:t>waarin</a:t>
            </a:r>
            <a:r>
              <a:rPr lang="en-US" dirty="0"/>
              <a:t> je </a:t>
            </a:r>
            <a:r>
              <a:rPr lang="en-US" dirty="0" err="1"/>
              <a:t>vragen</a:t>
            </a:r>
            <a:r>
              <a:rPr lang="en-US" dirty="0"/>
              <a:t> </a:t>
            </a:r>
            <a:r>
              <a:rPr lang="en-US" dirty="0" err="1"/>
              <a:t>kunt</a:t>
            </a:r>
            <a:r>
              <a:rPr lang="en-US" dirty="0"/>
              <a:t> </a:t>
            </a:r>
            <a:r>
              <a:rPr lang="en-US" dirty="0" err="1"/>
              <a:t>stellen</a:t>
            </a:r>
            <a:r>
              <a:rPr lang="en-US" dirty="0"/>
              <a:t>; </a:t>
            </a:r>
            <a:endParaRPr lang="en-US">
              <a:ea typeface="Tahoma"/>
              <a:cs typeface="Tahoma"/>
            </a:endParaRPr>
          </a:p>
          <a:p>
            <a:pPr marL="285750" indent="-285750">
              <a:buFont typeface="Arial"/>
              <a:buChar char="•"/>
            </a:pPr>
            <a:r>
              <a:rPr lang="en-US" dirty="0"/>
              <a:t> </a:t>
            </a:r>
            <a:r>
              <a:rPr lang="en-US" dirty="0" err="1"/>
              <a:t>Verschillende</a:t>
            </a:r>
            <a:r>
              <a:rPr lang="en-US" dirty="0"/>
              <a:t> </a:t>
            </a:r>
            <a:r>
              <a:rPr lang="en-US" dirty="0" err="1"/>
              <a:t>onderwerpen</a:t>
            </a:r>
            <a:r>
              <a:rPr lang="en-US" dirty="0"/>
              <a:t>, </a:t>
            </a:r>
            <a:r>
              <a:rPr lang="en-US" dirty="0" err="1"/>
              <a:t>zoals</a:t>
            </a:r>
            <a:r>
              <a:rPr lang="en-US" dirty="0"/>
              <a:t>: </a:t>
            </a:r>
            <a:r>
              <a:rPr lang="en-US" dirty="0" err="1"/>
              <a:t>Sterke</a:t>
            </a:r>
            <a:r>
              <a:rPr lang="en-US" dirty="0"/>
              <a:t> </a:t>
            </a:r>
            <a:r>
              <a:rPr lang="en-US" dirty="0" err="1"/>
              <a:t>Punten</a:t>
            </a:r>
            <a:r>
              <a:rPr lang="en-US" dirty="0"/>
              <a:t> Training, info over </a:t>
            </a:r>
            <a:r>
              <a:rPr lang="en-US" dirty="0" err="1"/>
              <a:t>studeren</a:t>
            </a:r>
            <a:r>
              <a:rPr lang="en-US" dirty="0"/>
              <a:t> in het </a:t>
            </a:r>
            <a:r>
              <a:rPr lang="en-US" dirty="0" err="1"/>
              <a:t>hoger</a:t>
            </a:r>
            <a:r>
              <a:rPr lang="en-US" dirty="0"/>
              <a:t> </a:t>
            </a:r>
            <a:r>
              <a:rPr lang="en-US" dirty="0" err="1"/>
              <a:t>onderwijs</a:t>
            </a:r>
            <a:r>
              <a:rPr lang="en-US" dirty="0"/>
              <a:t>, </a:t>
            </a:r>
            <a:r>
              <a:rPr lang="en-US" dirty="0" err="1"/>
              <a:t>voorlichtingen</a:t>
            </a:r>
            <a:r>
              <a:rPr lang="en-US" dirty="0"/>
              <a:t> over </a:t>
            </a:r>
            <a:r>
              <a:rPr lang="en-US" dirty="0" err="1"/>
              <a:t>een</a:t>
            </a:r>
            <a:r>
              <a:rPr lang="en-US" dirty="0"/>
              <a:t> </a:t>
            </a:r>
            <a:r>
              <a:rPr lang="en-US" dirty="0" err="1"/>
              <a:t>stap</a:t>
            </a:r>
            <a:r>
              <a:rPr lang="en-US" dirty="0"/>
              <a:t> </a:t>
            </a:r>
            <a:r>
              <a:rPr lang="en-US" dirty="0" err="1"/>
              <a:t>naar</a:t>
            </a:r>
            <a:r>
              <a:rPr lang="en-US" dirty="0"/>
              <a:t> het </a:t>
            </a:r>
            <a:r>
              <a:rPr lang="en-US" dirty="0" err="1"/>
              <a:t>buitenland</a:t>
            </a:r>
            <a:r>
              <a:rPr lang="en-US" dirty="0"/>
              <a:t> en </a:t>
            </a:r>
            <a:r>
              <a:rPr lang="en-US" dirty="0" err="1"/>
              <a:t>speciale</a:t>
            </a:r>
            <a:r>
              <a:rPr lang="en-US" dirty="0"/>
              <a:t> webinars </a:t>
            </a:r>
            <a:r>
              <a:rPr lang="en-US" dirty="0" err="1"/>
              <a:t>voor</a:t>
            </a:r>
            <a:r>
              <a:rPr lang="en-US" dirty="0"/>
              <a:t> </a:t>
            </a:r>
            <a:r>
              <a:rPr lang="en-US" dirty="0" err="1"/>
              <a:t>ouders</a:t>
            </a:r>
            <a:r>
              <a:rPr lang="en-US" dirty="0"/>
              <a:t>; </a:t>
            </a:r>
            <a:endParaRPr lang="en-US">
              <a:ea typeface="Tahoma"/>
              <a:cs typeface="Tahoma"/>
            </a:endParaRPr>
          </a:p>
          <a:p>
            <a:pPr marL="285750" indent="-285750">
              <a:buFont typeface="Arial"/>
              <a:buChar char="•"/>
            </a:pPr>
            <a:r>
              <a:rPr lang="en-US" dirty="0"/>
              <a:t>1-op-1 </a:t>
            </a:r>
            <a:r>
              <a:rPr lang="en-US" dirty="0" err="1"/>
              <a:t>studiekeuze</a:t>
            </a:r>
            <a:r>
              <a:rPr lang="en-US" dirty="0"/>
              <a:t>-coaching (in 15 </a:t>
            </a:r>
            <a:r>
              <a:rPr lang="en-US" dirty="0" err="1"/>
              <a:t>minuten</a:t>
            </a:r>
            <a:r>
              <a:rPr lang="en-US" dirty="0"/>
              <a:t>); </a:t>
            </a:r>
            <a:endParaRPr lang="en-US">
              <a:ea typeface="Tahoma"/>
              <a:cs typeface="Tahoma"/>
            </a:endParaRPr>
          </a:p>
          <a:p>
            <a:pPr marL="285750" indent="-285750">
              <a:buFont typeface="Arial"/>
              <a:buChar char="•"/>
            </a:pPr>
            <a:r>
              <a:rPr lang="en-US" dirty="0"/>
              <a:t> </a:t>
            </a:r>
            <a:r>
              <a:rPr lang="en-US" dirty="0" err="1"/>
              <a:t>Studenten</a:t>
            </a:r>
            <a:r>
              <a:rPr lang="en-US" dirty="0"/>
              <a:t> en </a:t>
            </a:r>
            <a:r>
              <a:rPr lang="en-US" dirty="0" err="1"/>
              <a:t>voorlichters</a:t>
            </a:r>
            <a:r>
              <a:rPr lang="en-US" dirty="0"/>
              <a:t> van </a:t>
            </a:r>
            <a:r>
              <a:rPr lang="en-US" dirty="0" err="1"/>
              <a:t>verschillende</a:t>
            </a:r>
            <a:r>
              <a:rPr lang="en-US" dirty="0"/>
              <a:t> </a:t>
            </a:r>
            <a:r>
              <a:rPr lang="en-US" dirty="0" err="1"/>
              <a:t>scholen</a:t>
            </a:r>
            <a:r>
              <a:rPr lang="en-US" dirty="0"/>
              <a:t> en </a:t>
            </a:r>
            <a:r>
              <a:rPr lang="en-US" dirty="0" err="1"/>
              <a:t>opleidingen</a:t>
            </a:r>
            <a:r>
              <a:rPr lang="en-US" dirty="0"/>
              <a:t> die </a:t>
            </a:r>
            <a:r>
              <a:rPr lang="en-US" dirty="0" err="1"/>
              <a:t>alles</a:t>
            </a:r>
            <a:r>
              <a:rPr lang="en-US" dirty="0"/>
              <a:t> </a:t>
            </a:r>
            <a:r>
              <a:rPr lang="en-US" dirty="0" err="1"/>
              <a:t>vertellen</a:t>
            </a:r>
            <a:r>
              <a:rPr lang="en-US" dirty="0"/>
              <a:t> over </a:t>
            </a:r>
            <a:r>
              <a:rPr lang="en-US" dirty="0" err="1"/>
              <a:t>hun</a:t>
            </a:r>
            <a:r>
              <a:rPr lang="en-US" dirty="0"/>
              <a:t> school en </a:t>
            </a:r>
            <a:r>
              <a:rPr lang="en-US" dirty="0" err="1"/>
              <a:t>opleidingen</a:t>
            </a:r>
            <a:endParaRPr lang="en-US" dirty="0" err="1">
              <a:ea typeface="Tahoma"/>
              <a:cs typeface="Tahoma"/>
            </a:endParaRPr>
          </a:p>
        </p:txBody>
      </p:sp>
    </p:spTree>
    <p:extLst>
      <p:ext uri="{BB962C8B-B14F-4D97-AF65-F5344CB8AC3E}">
        <p14:creationId xmlns:p14="http://schemas.microsoft.com/office/powerpoint/2010/main" val="36319920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3B50C-882D-4EB2-B743-483F12538F0E}"/>
              </a:ext>
            </a:extLst>
          </p:cNvPr>
          <p:cNvSpPr>
            <a:spLocks noGrp="1"/>
          </p:cNvSpPr>
          <p:nvPr>
            <p:ph type="title"/>
          </p:nvPr>
        </p:nvSpPr>
        <p:spPr/>
        <p:txBody>
          <a:bodyPr/>
          <a:lstStyle/>
          <a:p>
            <a:r>
              <a:rPr lang="nl-NL" dirty="0">
                <a:ea typeface="Tahoma"/>
                <a:cs typeface="Tahoma"/>
              </a:rPr>
              <a:t>Online </a:t>
            </a:r>
            <a:r>
              <a:rPr lang="nl-NL" dirty="0" err="1">
                <a:ea typeface="Tahoma"/>
                <a:cs typeface="Tahoma"/>
              </a:rPr>
              <a:t>opendag</a:t>
            </a:r>
            <a:br>
              <a:rPr lang="en-US" dirty="0"/>
            </a:br>
            <a:endParaRPr lang="nl-NL" sz="4000">
              <a:ea typeface="Tahoma"/>
              <a:cs typeface="Tahoma"/>
            </a:endParaRPr>
          </a:p>
        </p:txBody>
      </p:sp>
      <p:sp>
        <p:nvSpPr>
          <p:cNvPr id="3" name="Tijdelijke aanduiding voor inhoud 2">
            <a:extLst>
              <a:ext uri="{FF2B5EF4-FFF2-40B4-BE49-F238E27FC236}">
                <a16:creationId xmlns:a16="http://schemas.microsoft.com/office/drawing/2014/main" id="{B507EA00-01D8-4660-9892-23D7F72F6EA0}"/>
              </a:ext>
            </a:extLst>
          </p:cNvPr>
          <p:cNvSpPr>
            <a:spLocks noGrp="1"/>
          </p:cNvSpPr>
          <p:nvPr>
            <p:ph idx="1"/>
          </p:nvPr>
        </p:nvSpPr>
        <p:spPr/>
        <p:txBody>
          <a:bodyPr/>
          <a:lstStyle/>
          <a:p>
            <a:endParaRPr lang="nl-NL"/>
          </a:p>
        </p:txBody>
      </p:sp>
      <p:sp>
        <p:nvSpPr>
          <p:cNvPr id="4" name="Tekstvak 3">
            <a:extLst>
              <a:ext uri="{FF2B5EF4-FFF2-40B4-BE49-F238E27FC236}">
                <a16:creationId xmlns:a16="http://schemas.microsoft.com/office/drawing/2014/main" id="{1C9961B4-C219-42EE-8BFF-D38864264C21}"/>
              </a:ext>
            </a:extLst>
          </p:cNvPr>
          <p:cNvSpPr txBox="1"/>
          <p:nvPr/>
        </p:nvSpPr>
        <p:spPr>
          <a:xfrm>
            <a:off x="1339483" y="2917012"/>
            <a:ext cx="662562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 </a:t>
            </a:r>
            <a:r>
              <a:rPr lang="en-US" sz="2400" dirty="0" err="1"/>
              <a:t>Deelnemen</a:t>
            </a:r>
            <a:r>
              <a:rPr lang="en-US" sz="2400" dirty="0"/>
              <a:t> </a:t>
            </a:r>
            <a:r>
              <a:rPr lang="en-US" sz="2400" dirty="0" err="1"/>
              <a:t>aan</a:t>
            </a:r>
            <a:r>
              <a:rPr lang="en-US" sz="2400" dirty="0"/>
              <a:t> live </a:t>
            </a:r>
            <a:r>
              <a:rPr lang="en-US" sz="2400" dirty="0" err="1"/>
              <a:t>voorlichtingen</a:t>
            </a:r>
            <a:r>
              <a:rPr lang="en-US" sz="2400" dirty="0"/>
              <a:t> </a:t>
            </a:r>
            <a:endParaRPr lang="nl-NL" sz="2400">
              <a:ea typeface="Tahoma"/>
              <a:cs typeface="Tahoma"/>
            </a:endParaRPr>
          </a:p>
          <a:p>
            <a:pPr marL="342900" indent="-342900">
              <a:buFont typeface="Arial"/>
              <a:buChar char="•"/>
            </a:pPr>
            <a:r>
              <a:rPr lang="en-US" sz="2400" dirty="0"/>
              <a:t> Veel </a:t>
            </a:r>
            <a:r>
              <a:rPr lang="en-US" sz="2400" dirty="0" err="1"/>
              <a:t>opleidingen</a:t>
            </a:r>
            <a:r>
              <a:rPr lang="en-US" sz="2400" dirty="0"/>
              <a:t> </a:t>
            </a:r>
            <a:r>
              <a:rPr lang="en-US" sz="2400" dirty="0" err="1"/>
              <a:t>hebben</a:t>
            </a:r>
            <a:r>
              <a:rPr lang="en-US" sz="2400" dirty="0"/>
              <a:t> livestream, </a:t>
            </a:r>
            <a:r>
              <a:rPr lang="en-US" sz="2400" dirty="0" err="1"/>
              <a:t>waarbij</a:t>
            </a:r>
            <a:r>
              <a:rPr lang="en-US" sz="2400" dirty="0"/>
              <a:t> je </a:t>
            </a:r>
            <a:r>
              <a:rPr lang="en-US" sz="2400" dirty="0" err="1"/>
              <a:t>vragen</a:t>
            </a:r>
            <a:r>
              <a:rPr lang="en-US" sz="2400" dirty="0"/>
              <a:t> </a:t>
            </a:r>
            <a:r>
              <a:rPr lang="en-US" sz="2400" dirty="0" err="1"/>
              <a:t>kunt</a:t>
            </a:r>
            <a:r>
              <a:rPr lang="en-US" sz="2400" dirty="0"/>
              <a:t> </a:t>
            </a:r>
            <a:r>
              <a:rPr lang="en-US" sz="2400" dirty="0" err="1"/>
              <a:t>stellen</a:t>
            </a:r>
            <a:r>
              <a:rPr lang="en-US" sz="2400" dirty="0"/>
              <a:t> </a:t>
            </a:r>
            <a:r>
              <a:rPr lang="en-US" sz="2400" dirty="0" err="1"/>
              <a:t>aan</a:t>
            </a:r>
            <a:r>
              <a:rPr lang="en-US" sz="2400" dirty="0"/>
              <a:t> </a:t>
            </a:r>
            <a:r>
              <a:rPr lang="en-US" sz="2400" dirty="0" err="1"/>
              <a:t>docenten</a:t>
            </a:r>
            <a:r>
              <a:rPr lang="en-US" sz="2400" dirty="0"/>
              <a:t> en </a:t>
            </a:r>
            <a:r>
              <a:rPr lang="en-US" sz="2400" dirty="0" err="1"/>
              <a:t>studenten</a:t>
            </a:r>
            <a:r>
              <a:rPr lang="en-US" sz="2400" dirty="0"/>
              <a:t> </a:t>
            </a:r>
            <a:endParaRPr lang="nl-NL" sz="2400">
              <a:ea typeface="Tahoma"/>
              <a:cs typeface="Tahoma"/>
            </a:endParaRPr>
          </a:p>
          <a:p>
            <a:pPr marL="342900" indent="-342900">
              <a:buFont typeface="Arial"/>
              <a:buChar char="•"/>
            </a:pPr>
            <a:r>
              <a:rPr lang="en-US" sz="2400" dirty="0"/>
              <a:t> </a:t>
            </a:r>
            <a:r>
              <a:rPr lang="en-US" sz="2400" dirty="0" err="1"/>
              <a:t>Eerder</a:t>
            </a:r>
            <a:r>
              <a:rPr lang="en-US" sz="2400" dirty="0"/>
              <a:t> </a:t>
            </a:r>
            <a:r>
              <a:rPr lang="en-US" sz="2400" dirty="0" err="1"/>
              <a:t>opgenomen</a:t>
            </a:r>
            <a:r>
              <a:rPr lang="en-US" sz="2400" dirty="0"/>
              <a:t> </a:t>
            </a:r>
            <a:r>
              <a:rPr lang="en-US" sz="2400" dirty="0" err="1"/>
              <a:t>voorlichtingen</a:t>
            </a:r>
            <a:r>
              <a:rPr lang="en-US" sz="2400" dirty="0"/>
              <a:t> en livestreams </a:t>
            </a:r>
            <a:r>
              <a:rPr lang="en-US" sz="2400" dirty="0" err="1"/>
              <a:t>kunnen</a:t>
            </a:r>
            <a:r>
              <a:rPr lang="en-US" sz="2400" dirty="0"/>
              <a:t> </a:t>
            </a:r>
            <a:r>
              <a:rPr lang="en-US" sz="2400" dirty="0" err="1"/>
              <a:t>terug</a:t>
            </a:r>
            <a:r>
              <a:rPr lang="en-US" sz="2400" dirty="0"/>
              <a:t> </a:t>
            </a:r>
            <a:r>
              <a:rPr lang="en-US" sz="2400" dirty="0" err="1"/>
              <a:t>gekeken</a:t>
            </a:r>
            <a:r>
              <a:rPr lang="en-US" sz="2400" dirty="0"/>
              <a:t> </a:t>
            </a:r>
            <a:r>
              <a:rPr lang="en-US" sz="2400" dirty="0" err="1"/>
              <a:t>worden</a:t>
            </a:r>
            <a:r>
              <a:rPr lang="en-US" sz="2400" dirty="0"/>
              <a:t> </a:t>
            </a:r>
            <a:endParaRPr lang="en-US" sz="2400" dirty="0">
              <a:ea typeface="Tahoma"/>
              <a:cs typeface="Tahoma"/>
            </a:endParaRPr>
          </a:p>
          <a:p>
            <a:pPr marL="342900" indent="-342900">
              <a:buFont typeface="Arial"/>
              <a:buChar char="•"/>
            </a:pPr>
            <a:r>
              <a:rPr lang="en-US" sz="2400" dirty="0"/>
              <a:t> Om </a:t>
            </a:r>
            <a:r>
              <a:rPr lang="en-US" sz="2400" dirty="0" err="1"/>
              <a:t>toegang</a:t>
            </a:r>
            <a:r>
              <a:rPr lang="en-US" sz="2400" dirty="0"/>
              <a:t> </a:t>
            </a:r>
            <a:r>
              <a:rPr lang="en-US" sz="2400" dirty="0" err="1"/>
              <a:t>te</a:t>
            </a:r>
            <a:r>
              <a:rPr lang="en-US" sz="2400" dirty="0"/>
              <a:t> </a:t>
            </a:r>
            <a:r>
              <a:rPr lang="en-US" sz="2400" dirty="0" err="1"/>
              <a:t>krijgen</a:t>
            </a:r>
            <a:r>
              <a:rPr lang="en-US" sz="2400" dirty="0"/>
              <a:t> tot de online Open Dag meld je </a:t>
            </a:r>
            <a:r>
              <a:rPr lang="en-US" sz="2400" dirty="0" err="1"/>
              <a:t>je</a:t>
            </a:r>
            <a:r>
              <a:rPr lang="en-US" sz="2400" dirty="0"/>
              <a:t> </a:t>
            </a:r>
            <a:r>
              <a:rPr lang="en-US" sz="2400" dirty="0" err="1"/>
              <a:t>aan</a:t>
            </a:r>
            <a:r>
              <a:rPr lang="en-US" sz="2400" dirty="0"/>
              <a:t> </a:t>
            </a:r>
            <a:r>
              <a:rPr lang="en-US" sz="2400" dirty="0" err="1"/>
              <a:t>bij</a:t>
            </a:r>
            <a:r>
              <a:rPr lang="en-US" sz="2400" dirty="0"/>
              <a:t> de </a:t>
            </a:r>
            <a:r>
              <a:rPr lang="en-US" sz="2400" dirty="0" err="1"/>
              <a:t>hogeschool</a:t>
            </a:r>
            <a:r>
              <a:rPr lang="en-US" sz="2400" dirty="0"/>
              <a:t> of </a:t>
            </a:r>
            <a:r>
              <a:rPr lang="en-US" sz="2400" dirty="0" err="1"/>
              <a:t>universiteit</a:t>
            </a:r>
            <a:r>
              <a:rPr lang="en-US" sz="2400" dirty="0"/>
              <a:t> van je </a:t>
            </a:r>
            <a:r>
              <a:rPr lang="en-US" sz="2400" dirty="0" err="1"/>
              <a:t>keuze</a:t>
            </a:r>
            <a:r>
              <a:rPr lang="en-US" sz="2400" dirty="0"/>
              <a:t> </a:t>
            </a:r>
            <a:endParaRPr lang="en-US" sz="2400" dirty="0">
              <a:ea typeface="Tahoma"/>
              <a:cs typeface="Tahoma"/>
            </a:endParaRPr>
          </a:p>
          <a:p>
            <a:pPr marL="342900" indent="-342900">
              <a:buFont typeface="Arial"/>
              <a:buChar char="•"/>
            </a:pPr>
            <a:r>
              <a:rPr lang="en-US" sz="2400" dirty="0" err="1"/>
              <a:t>Aanmelden</a:t>
            </a:r>
            <a:r>
              <a:rPr lang="en-US" sz="2400" dirty="0"/>
              <a:t> en </a:t>
            </a:r>
            <a:r>
              <a:rPr lang="en-US" sz="2400" dirty="0" err="1"/>
              <a:t>informatie</a:t>
            </a:r>
            <a:r>
              <a:rPr lang="en-US" sz="2400" dirty="0"/>
              <a:t> via website</a:t>
            </a:r>
            <a:r>
              <a:rPr lang="en-US" dirty="0"/>
              <a:t>s</a:t>
            </a:r>
            <a:endParaRPr lang="en-US">
              <a:ea typeface="Tahoma"/>
              <a:cs typeface="Tahoma"/>
            </a:endParaRPr>
          </a:p>
        </p:txBody>
      </p:sp>
    </p:spTree>
    <p:extLst>
      <p:ext uri="{BB962C8B-B14F-4D97-AF65-F5344CB8AC3E}">
        <p14:creationId xmlns:p14="http://schemas.microsoft.com/office/powerpoint/2010/main" val="39650040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3BE89-BA2B-4F12-B2BE-E34B68C29BAB}"/>
              </a:ext>
            </a:extLst>
          </p:cNvPr>
          <p:cNvSpPr>
            <a:spLocks noGrp="1"/>
          </p:cNvSpPr>
          <p:nvPr>
            <p:ph type="title"/>
          </p:nvPr>
        </p:nvSpPr>
        <p:spPr>
          <a:xfrm>
            <a:off x="1179277" y="261544"/>
            <a:ext cx="7793037" cy="1462087"/>
          </a:xfrm>
        </p:spPr>
        <p:txBody>
          <a:bodyPr vert="horz" wrap="square" lIns="91440" tIns="45720" rIns="91440" bIns="45720" numCol="1" anchor="b" anchorCtr="0" compatLnSpc="1">
            <a:prstTxWarp prst="textNoShape">
              <a:avLst/>
            </a:prstTxWarp>
            <a:normAutofit fontScale="90000"/>
          </a:bodyPr>
          <a:lstStyle/>
          <a:p>
            <a:r>
              <a:rPr lang="nl-NL" sz="4000" dirty="0" err="1">
                <a:latin typeface="+mj-lt"/>
                <a:ea typeface="+mj-ea"/>
                <a:cs typeface="+mj-cs"/>
              </a:rPr>
              <a:t>bachelorweek</a:t>
            </a:r>
            <a:r>
              <a:rPr lang="nl-NL" sz="4000" dirty="0">
                <a:latin typeface="+mj-lt"/>
                <a:ea typeface="+mj-ea"/>
                <a:cs typeface="+mj-cs"/>
              </a:rPr>
              <a:t> </a:t>
            </a:r>
            <a:r>
              <a:rPr lang="nl-NL" sz="4000" dirty="0" err="1">
                <a:latin typeface="+mj-lt"/>
                <a:ea typeface="+mj-ea"/>
                <a:cs typeface="+mj-cs"/>
              </a:rPr>
              <a:t>RuG</a:t>
            </a:r>
            <a:r>
              <a:rPr lang="nl-NL" sz="4000" dirty="0">
                <a:latin typeface="+mj-lt"/>
                <a:ea typeface="+mj-ea"/>
                <a:cs typeface="+mj-cs"/>
              </a:rPr>
              <a:t> 2 t/m 6 nov</a:t>
            </a:r>
            <a:br>
              <a:rPr lang="nl-NL" sz="4000" dirty="0"/>
            </a:br>
            <a:r>
              <a:rPr lang="nl-NL" sz="2800" dirty="0">
                <a:ea typeface="+mj-lt"/>
                <a:cs typeface="+mj-lt"/>
                <a:hlinkClick r:id="rId2"/>
              </a:rPr>
              <a:t>www.rug.nl/education/bachelor/bachelors-open-day</a:t>
            </a:r>
            <a:br>
              <a:rPr lang="nl-NL" sz="2800" dirty="0">
                <a:ea typeface="Tahoma"/>
                <a:cs typeface="Tahoma"/>
              </a:rPr>
            </a:br>
            <a:r>
              <a:rPr lang="nl-NL" sz="2800" dirty="0">
                <a:ea typeface="Tahoma"/>
                <a:cs typeface="Tahoma"/>
              </a:rPr>
              <a:t>online open week</a:t>
            </a:r>
            <a:r>
              <a:rPr lang="nl-NL" sz="1800" dirty="0">
                <a:ea typeface="Tahoma"/>
                <a:cs typeface="Tahoma"/>
              </a:rPr>
              <a:t> </a:t>
            </a:r>
            <a:br>
              <a:rPr lang="nl-NL" sz="1800" dirty="0">
                <a:ea typeface="Tahoma"/>
                <a:cs typeface="Tahoma"/>
              </a:rPr>
            </a:br>
            <a:r>
              <a:rPr lang="nl-NL" sz="1800" dirty="0">
                <a:ea typeface="Tahoma"/>
                <a:cs typeface="Tahoma"/>
              </a:rPr>
              <a:t>(verplicht voor V5 minimaal 3 studies kiezen inschrijven vanaf 01 oktober)</a:t>
            </a:r>
            <a:endParaRPr lang="nl-NL" sz="4000" dirty="0">
              <a:latin typeface="+mj-lt"/>
              <a:ea typeface="Tahoma"/>
              <a:cs typeface="Tahoma"/>
            </a:endParaRPr>
          </a:p>
        </p:txBody>
      </p:sp>
      <p:sp>
        <p:nvSpPr>
          <p:cNvPr id="4" name="Tekstvak 3">
            <a:extLst>
              <a:ext uri="{FF2B5EF4-FFF2-40B4-BE49-F238E27FC236}">
                <a16:creationId xmlns:a16="http://schemas.microsoft.com/office/drawing/2014/main" id="{B21BA8DF-E1DC-42D9-A43A-7050D3F81038}"/>
              </a:ext>
            </a:extLst>
          </p:cNvPr>
          <p:cNvSpPr txBox="1"/>
          <p:nvPr/>
        </p:nvSpPr>
        <p:spPr bwMode="auto">
          <a:xfrm>
            <a:off x="833176" y="1838234"/>
            <a:ext cx="5453652" cy="4549328"/>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lnSpc>
                <a:spcPct val="90000"/>
              </a:lnSpc>
              <a:spcBef>
                <a:spcPct val="20000"/>
              </a:spcBef>
              <a:spcAft>
                <a:spcPct val="0"/>
              </a:spcAft>
              <a:buFont typeface="Arial"/>
              <a:buChar char="•"/>
            </a:pPr>
            <a:r>
              <a:rPr lang="nl-NL" sz="2400" dirty="0"/>
              <a:t>Je kunt zelf je programma samenstellen. Keuze uit:</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400" dirty="0"/>
              <a:t>Presentaties bacheloropleidingen</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400" dirty="0"/>
              <a:t>Je kiest vooraf van welke opleidingen je de online presentatie wilt bezoeken. Vervolgens krijg je van die opleiding informatie over de vorm waarin zij hun voorlichting aanbieden. Meestal kun je tijdens en/of na afloop ook live met medewerkers en studenten chatten.</a:t>
            </a:r>
            <a:endParaRPr lang="nl-NL" sz="24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400" dirty="0"/>
              <a:t>Studiekeuzeworkshops: V5 hier op school in dec of online</a:t>
            </a:r>
            <a:endParaRPr lang="nl-NL" sz="2400" dirty="0">
              <a:ea typeface="Tahoma"/>
              <a:cs typeface="Tahoma"/>
            </a:endParaRPr>
          </a:p>
        </p:txBody>
      </p:sp>
      <p:pic>
        <p:nvPicPr>
          <p:cNvPr id="5" name="Afbeelding 5">
            <a:extLst>
              <a:ext uri="{FF2B5EF4-FFF2-40B4-BE49-F238E27FC236}">
                <a16:creationId xmlns:a16="http://schemas.microsoft.com/office/drawing/2014/main" id="{E59F4D91-34DB-4529-AD0D-369A85D103EE}"/>
              </a:ext>
            </a:extLst>
          </p:cNvPr>
          <p:cNvPicPr>
            <a:picLocks noGrp="1" noChangeAspect="1"/>
          </p:cNvPicPr>
          <p:nvPr>
            <p:ph sz="half" idx="2"/>
          </p:nvPr>
        </p:nvPicPr>
        <p:blipFill>
          <a:blip r:embed="rId3"/>
          <a:stretch>
            <a:fillRect/>
          </a:stretch>
        </p:blipFill>
        <p:spPr>
          <a:xfrm>
            <a:off x="5796881" y="4908275"/>
            <a:ext cx="3810000" cy="1828800"/>
          </a:xfrm>
          <a:noFill/>
        </p:spPr>
      </p:pic>
    </p:spTree>
    <p:extLst>
      <p:ext uri="{BB962C8B-B14F-4D97-AF65-F5344CB8AC3E}">
        <p14:creationId xmlns:p14="http://schemas.microsoft.com/office/powerpoint/2010/main" val="29213820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30114-842E-4AA2-821D-57445943339A}"/>
              </a:ext>
            </a:extLst>
          </p:cNvPr>
          <p:cNvSpPr>
            <a:spLocks noGrp="1"/>
          </p:cNvSpPr>
          <p:nvPr>
            <p:ph type="title"/>
          </p:nvPr>
        </p:nvSpPr>
        <p:spPr/>
        <p:txBody>
          <a:bodyPr/>
          <a:lstStyle/>
          <a:p>
            <a:r>
              <a:rPr lang="nl-NL" dirty="0">
                <a:ea typeface="Tahoma"/>
                <a:cs typeface="Tahoma"/>
              </a:rPr>
              <a:t>verdiepen</a:t>
            </a:r>
            <a:endParaRPr lang="nl-NL" dirty="0"/>
          </a:p>
        </p:txBody>
      </p:sp>
      <p:sp>
        <p:nvSpPr>
          <p:cNvPr id="3" name="Tijdelijke aanduiding voor inhoud 2">
            <a:extLst>
              <a:ext uri="{FF2B5EF4-FFF2-40B4-BE49-F238E27FC236}">
                <a16:creationId xmlns:a16="http://schemas.microsoft.com/office/drawing/2014/main" id="{3931116E-D1B1-4C00-89E3-5858B9EA41EC}"/>
              </a:ext>
            </a:extLst>
          </p:cNvPr>
          <p:cNvSpPr>
            <a:spLocks noGrp="1"/>
          </p:cNvSpPr>
          <p:nvPr>
            <p:ph idx="1"/>
          </p:nvPr>
        </p:nvSpPr>
        <p:spPr/>
        <p:txBody>
          <a:bodyPr/>
          <a:lstStyle/>
          <a:p>
            <a:r>
              <a:rPr lang="nl-NL" dirty="0" err="1">
                <a:ea typeface="Tahoma"/>
                <a:cs typeface="Tahoma"/>
              </a:rPr>
              <a:t>Meeloopdag</a:t>
            </a:r>
          </a:p>
          <a:p>
            <a:r>
              <a:rPr lang="nl-NL" dirty="0" err="1">
                <a:ea typeface="Tahoma"/>
                <a:cs typeface="Tahoma"/>
              </a:rPr>
              <a:t>Webclass</a:t>
            </a:r>
            <a:r>
              <a:rPr lang="nl-NL" dirty="0">
                <a:ea typeface="Tahoma"/>
                <a:cs typeface="Tahoma"/>
              </a:rPr>
              <a:t> (voor V5)</a:t>
            </a:r>
          </a:p>
          <a:p>
            <a:r>
              <a:rPr lang="nl-NL" dirty="0">
                <a:ea typeface="Tahoma"/>
                <a:cs typeface="Tahoma"/>
              </a:rPr>
              <a:t>Interview met een beroepsbeoefenaar</a:t>
            </a:r>
          </a:p>
          <a:p>
            <a:r>
              <a:rPr lang="nl-NL" dirty="0">
                <a:ea typeface="Tahoma"/>
                <a:cs typeface="Tahoma"/>
              </a:rPr>
              <a:t>Mail een student</a:t>
            </a:r>
          </a:p>
          <a:p>
            <a:r>
              <a:rPr lang="nl-NL" dirty="0">
                <a:ea typeface="Tahoma"/>
                <a:cs typeface="Tahoma"/>
              </a:rPr>
              <a:t>Gesprek met de decaan (kan altijd)</a:t>
            </a:r>
          </a:p>
        </p:txBody>
      </p:sp>
    </p:spTree>
    <p:extLst>
      <p:ext uri="{BB962C8B-B14F-4D97-AF65-F5344CB8AC3E}">
        <p14:creationId xmlns:p14="http://schemas.microsoft.com/office/powerpoint/2010/main" val="22951481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12AE8-0052-4DEC-B3EB-73EC11B33508}"/>
              </a:ext>
            </a:extLst>
          </p:cNvPr>
          <p:cNvSpPr>
            <a:spLocks noGrp="1"/>
          </p:cNvSpPr>
          <p:nvPr>
            <p:ph type="title"/>
          </p:nvPr>
        </p:nvSpPr>
        <p:spPr/>
        <p:txBody>
          <a:bodyPr/>
          <a:lstStyle/>
          <a:p>
            <a:r>
              <a:rPr lang="nl-NL" dirty="0">
                <a:ea typeface="Tahoma"/>
                <a:cs typeface="Tahoma"/>
              </a:rPr>
              <a:t>Online </a:t>
            </a:r>
            <a:r>
              <a:rPr lang="nl-NL" dirty="0" err="1">
                <a:ea typeface="Tahoma"/>
                <a:cs typeface="Tahoma"/>
              </a:rPr>
              <a:t>meeloopdag</a:t>
            </a:r>
            <a:endParaRPr lang="nl-NL" dirty="0" err="1"/>
          </a:p>
        </p:txBody>
      </p:sp>
      <p:sp>
        <p:nvSpPr>
          <p:cNvPr id="3" name="Tijdelijke aanduiding voor inhoud 2">
            <a:extLst>
              <a:ext uri="{FF2B5EF4-FFF2-40B4-BE49-F238E27FC236}">
                <a16:creationId xmlns:a16="http://schemas.microsoft.com/office/drawing/2014/main" id="{F730BC4C-F51B-482F-AE57-B7AE41321E57}"/>
              </a:ext>
            </a:extLst>
          </p:cNvPr>
          <p:cNvSpPr>
            <a:spLocks noGrp="1"/>
          </p:cNvSpPr>
          <p:nvPr>
            <p:ph idx="1"/>
          </p:nvPr>
        </p:nvSpPr>
        <p:spPr>
          <a:xfrm>
            <a:off x="644250" y="1961036"/>
            <a:ext cx="8301392" cy="4171477"/>
          </a:xfrm>
        </p:spPr>
        <p:txBody>
          <a:bodyPr/>
          <a:lstStyle/>
          <a:p>
            <a:r>
              <a:rPr lang="nl-NL" sz="2400" dirty="0">
                <a:ea typeface="+mn-lt"/>
                <a:cs typeface="+mn-lt"/>
              </a:rPr>
              <a:t> Tijdens de Online Meeloopdag ervaar je vanuit huis één of meerdere lessen van een opleiding </a:t>
            </a:r>
            <a:endParaRPr lang="nl-NL"/>
          </a:p>
          <a:p>
            <a:r>
              <a:rPr lang="nl-NL" sz="2400" dirty="0">
                <a:ea typeface="+mn-lt"/>
                <a:cs typeface="+mn-lt"/>
              </a:rPr>
              <a:t> De manier waarop dit wordt aangeboden kan per opleiding verschillen </a:t>
            </a:r>
          </a:p>
          <a:p>
            <a:r>
              <a:rPr lang="nl-NL" sz="2400" dirty="0">
                <a:ea typeface="+mn-lt"/>
                <a:cs typeface="+mn-lt"/>
              </a:rPr>
              <a:t> Zo is het mogelijk dat er live sessies worden aangeboden, maar eerder opgenomen lessen zijn ook mogelijk. Ook zal er mogelijkheid zijn om vragen te stellen </a:t>
            </a:r>
            <a:endParaRPr lang="nl-NL">
              <a:ea typeface="+mn-lt"/>
              <a:cs typeface="+mn-lt"/>
            </a:endParaRPr>
          </a:p>
          <a:p>
            <a:r>
              <a:rPr lang="nl-NL" sz="2400" dirty="0">
                <a:ea typeface="+mn-lt"/>
                <a:cs typeface="+mn-lt"/>
              </a:rPr>
              <a:t> Aanmelden en informatie via websites NB: indien mogelijk zullen meeloopdagen fysiek in kleine groepen georganiseerd worden</a:t>
            </a:r>
            <a:endParaRPr lang="nl-NL">
              <a:ea typeface="Tahoma"/>
              <a:cs typeface="Tahoma"/>
            </a:endParaRPr>
          </a:p>
        </p:txBody>
      </p:sp>
    </p:spTree>
    <p:extLst>
      <p:ext uri="{BB962C8B-B14F-4D97-AF65-F5344CB8AC3E}">
        <p14:creationId xmlns:p14="http://schemas.microsoft.com/office/powerpoint/2010/main" val="2139630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DF6A3-2ABA-4011-AEC8-2228CEAF9CB4}"/>
              </a:ext>
            </a:extLst>
          </p:cNvPr>
          <p:cNvSpPr>
            <a:spLocks noGrp="1"/>
          </p:cNvSpPr>
          <p:nvPr>
            <p:ph type="title"/>
          </p:nvPr>
        </p:nvSpPr>
        <p:spPr>
          <a:xfrm>
            <a:off x="1150938" y="214313"/>
            <a:ext cx="7793037" cy="2170558"/>
          </a:xfrm>
        </p:spPr>
        <p:txBody>
          <a:bodyPr/>
          <a:lstStyle/>
          <a:p>
            <a:endParaRPr lang="nl-NL"/>
          </a:p>
        </p:txBody>
      </p:sp>
      <p:pic>
        <p:nvPicPr>
          <p:cNvPr id="4" name="Afbeelding 4">
            <a:extLst>
              <a:ext uri="{FF2B5EF4-FFF2-40B4-BE49-F238E27FC236}">
                <a16:creationId xmlns:a16="http://schemas.microsoft.com/office/drawing/2014/main" id="{AC2AE618-BBEB-4000-93CB-617562757199}"/>
              </a:ext>
            </a:extLst>
          </p:cNvPr>
          <p:cNvPicPr>
            <a:picLocks noGrp="1" noChangeAspect="1"/>
          </p:cNvPicPr>
          <p:nvPr>
            <p:ph idx="1"/>
          </p:nvPr>
        </p:nvPicPr>
        <p:blipFill>
          <a:blip r:embed="rId2"/>
          <a:stretch>
            <a:fillRect/>
          </a:stretch>
        </p:blipFill>
        <p:spPr>
          <a:xfrm>
            <a:off x="1148248" y="-375344"/>
            <a:ext cx="5819775" cy="2921419"/>
          </a:xfrm>
        </p:spPr>
      </p:pic>
      <p:sp>
        <p:nvSpPr>
          <p:cNvPr id="5" name="Tekstvak 4">
            <a:extLst>
              <a:ext uri="{FF2B5EF4-FFF2-40B4-BE49-F238E27FC236}">
                <a16:creationId xmlns:a16="http://schemas.microsoft.com/office/drawing/2014/main" id="{57788120-E5FE-436E-B266-DCBAAB3509FA}"/>
              </a:ext>
            </a:extLst>
          </p:cNvPr>
          <p:cNvSpPr txBox="1"/>
          <p:nvPr/>
        </p:nvSpPr>
        <p:spPr>
          <a:xfrm>
            <a:off x="980524" y="2378574"/>
            <a:ext cx="345167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ea typeface="Tahoma"/>
              <a:cs typeface="Tahoma"/>
            </a:endParaRPr>
          </a:p>
          <a:p>
            <a:r>
              <a:rPr lang="nl-NL" sz="3200" dirty="0"/>
              <a:t>Wat is LOB</a:t>
            </a:r>
            <a:endParaRPr lang="nl-NL" sz="3200" dirty="0">
              <a:ea typeface="Tahoma"/>
              <a:cs typeface="Tahoma"/>
            </a:endParaRPr>
          </a:p>
          <a:p>
            <a:endParaRPr lang="nl-NL" sz="3200" dirty="0">
              <a:ea typeface="Tahoma"/>
              <a:cs typeface="Tahoma"/>
            </a:endParaRPr>
          </a:p>
          <a:p>
            <a:r>
              <a:rPr lang="nl-NL" sz="3200" dirty="0">
                <a:ea typeface="Tahoma"/>
                <a:cs typeface="Tahoma"/>
              </a:rPr>
              <a:t>Schoolvak (PTA)</a:t>
            </a:r>
          </a:p>
          <a:p>
            <a:r>
              <a:rPr lang="nl-NL" sz="3200" dirty="0">
                <a:ea typeface="Tahoma"/>
                <a:cs typeface="Tahoma"/>
              </a:rPr>
              <a:t>KWT vak</a:t>
            </a:r>
          </a:p>
          <a:p>
            <a:endParaRPr lang="nl-NL" dirty="0">
              <a:ea typeface="Tahoma"/>
              <a:cs typeface="Tahoma"/>
            </a:endParaRPr>
          </a:p>
        </p:txBody>
      </p:sp>
    </p:spTree>
    <p:extLst>
      <p:ext uri="{BB962C8B-B14F-4D97-AF65-F5344CB8AC3E}">
        <p14:creationId xmlns:p14="http://schemas.microsoft.com/office/powerpoint/2010/main" val="39074933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64C06-B7F4-4C98-AE4A-2A38454B1E47}"/>
              </a:ext>
            </a:extLst>
          </p:cNvPr>
          <p:cNvSpPr>
            <a:spLocks noGrp="1"/>
          </p:cNvSpPr>
          <p:nvPr>
            <p:ph type="title"/>
          </p:nvPr>
        </p:nvSpPr>
        <p:spPr>
          <a:xfrm>
            <a:off x="1150938" y="214313"/>
            <a:ext cx="7793037" cy="1462087"/>
          </a:xfrm>
        </p:spPr>
        <p:txBody>
          <a:bodyPr vert="horz" wrap="square" lIns="91440" tIns="45720" rIns="91440" bIns="45720" numCol="1" anchor="b" anchorCtr="0" compatLnSpc="1">
            <a:prstTxWarp prst="textNoShape">
              <a:avLst/>
            </a:prstTxWarp>
            <a:normAutofit/>
          </a:bodyPr>
          <a:lstStyle/>
          <a:p>
            <a:r>
              <a:rPr lang="nl-NL">
                <a:latin typeface="+mj-lt"/>
                <a:ea typeface="+mj-ea"/>
                <a:cs typeface="+mj-cs"/>
              </a:rPr>
              <a:t>Rondleidingen over de campus</a:t>
            </a:r>
          </a:p>
        </p:txBody>
      </p:sp>
      <p:sp>
        <p:nvSpPr>
          <p:cNvPr id="4" name="Tekstvak 3">
            <a:extLst>
              <a:ext uri="{FF2B5EF4-FFF2-40B4-BE49-F238E27FC236}">
                <a16:creationId xmlns:a16="http://schemas.microsoft.com/office/drawing/2014/main" id="{AD81A0C1-6A5E-4D17-86C9-EB588AA9766C}"/>
              </a:ext>
            </a:extLst>
          </p:cNvPr>
          <p:cNvSpPr txBox="1"/>
          <p:nvPr/>
        </p:nvSpPr>
        <p:spPr bwMode="auto">
          <a:xfrm>
            <a:off x="1182688" y="2017713"/>
            <a:ext cx="3810000" cy="411480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2900" indent="-342900" eaLnBrk="0" fontAlgn="base" hangingPunct="0">
              <a:lnSpc>
                <a:spcPct val="90000"/>
              </a:lnSpc>
              <a:spcBef>
                <a:spcPct val="20000"/>
              </a:spcBef>
              <a:spcAft>
                <a:spcPct val="0"/>
              </a:spcAft>
              <a:buFont typeface="Arial"/>
              <a:buChar char="•"/>
            </a:pPr>
            <a:r>
              <a:rPr lang="nl-NL" sz="2200" dirty="0"/>
              <a:t>Om toch sfeer te kunnen proeven worden fysieke rondleidingen aangeboden in kleine groepen </a:t>
            </a:r>
            <a:endParaRPr lang="nl-NL" dirty="0"/>
          </a:p>
          <a:p>
            <a:pPr marL="342900" indent="-342900" eaLnBrk="0" fontAlgn="base" hangingPunct="0">
              <a:lnSpc>
                <a:spcPct val="90000"/>
              </a:lnSpc>
              <a:spcBef>
                <a:spcPct val="20000"/>
              </a:spcBef>
              <a:spcAft>
                <a:spcPct val="0"/>
              </a:spcAft>
              <a:buFont typeface="Arial"/>
              <a:buChar char="•"/>
            </a:pPr>
            <a:r>
              <a:rPr lang="nl-NL" sz="2200" dirty="0"/>
              <a:t>Hierbij kan ook nader kennis gemaakt worden met een aantal opleidingen naar keuze</a:t>
            </a:r>
          </a:p>
          <a:p>
            <a:pPr marL="342900" indent="-342900">
              <a:lnSpc>
                <a:spcPct val="90000"/>
              </a:lnSpc>
              <a:spcBef>
                <a:spcPct val="20000"/>
              </a:spcBef>
              <a:spcAft>
                <a:spcPct val="0"/>
              </a:spcAft>
              <a:buFont typeface="Arial"/>
              <a:buChar char="•"/>
            </a:pPr>
            <a:r>
              <a:rPr lang="nl-NL" sz="2200" dirty="0"/>
              <a:t>Aanmelden en informatie via websites </a:t>
            </a:r>
            <a:endParaRPr lang="nl-NL" sz="2200">
              <a:ea typeface="Tahoma"/>
              <a:cs typeface="Tahoma"/>
            </a:endParaRPr>
          </a:p>
          <a:p>
            <a:pPr eaLnBrk="0" fontAlgn="base" hangingPunct="0">
              <a:lnSpc>
                <a:spcPct val="90000"/>
              </a:lnSpc>
              <a:spcBef>
                <a:spcPct val="20000"/>
              </a:spcBef>
              <a:spcAft>
                <a:spcPct val="0"/>
              </a:spcAft>
              <a:buFont typeface="Wingdings" pitchFamily="2" charset="2"/>
              <a:buChar char="n"/>
            </a:pPr>
            <a:endParaRPr lang="nl-NL" sz="2200"/>
          </a:p>
          <a:p>
            <a:pPr eaLnBrk="0" fontAlgn="base" hangingPunct="0">
              <a:lnSpc>
                <a:spcPct val="90000"/>
              </a:lnSpc>
              <a:spcBef>
                <a:spcPct val="20000"/>
              </a:spcBef>
              <a:spcAft>
                <a:spcPct val="0"/>
              </a:spcAft>
            </a:pPr>
            <a:r>
              <a:rPr lang="nl-NL" sz="2200" dirty="0"/>
              <a:t>                                   </a:t>
            </a:r>
            <a:endParaRPr lang="nl-NL" sz="2200" dirty="0">
              <a:ea typeface="Tahoma"/>
              <a:cs typeface="Tahoma"/>
            </a:endParaRPr>
          </a:p>
        </p:txBody>
      </p:sp>
      <p:pic>
        <p:nvPicPr>
          <p:cNvPr id="5" name="Afbeelding 5" descr="Afbeelding met tekening&#10;&#10;Automatisch gegenereerde beschrijving">
            <a:extLst>
              <a:ext uri="{FF2B5EF4-FFF2-40B4-BE49-F238E27FC236}">
                <a16:creationId xmlns:a16="http://schemas.microsoft.com/office/drawing/2014/main" id="{306E8A51-9001-410D-8AFC-16241A992CDB}"/>
              </a:ext>
            </a:extLst>
          </p:cNvPr>
          <p:cNvPicPr>
            <a:picLocks noGrp="1" noChangeAspect="1"/>
          </p:cNvPicPr>
          <p:nvPr>
            <p:ph sz="half" idx="2"/>
          </p:nvPr>
        </p:nvPicPr>
        <p:blipFill>
          <a:blip r:embed="rId2"/>
          <a:stretch>
            <a:fillRect/>
          </a:stretch>
        </p:blipFill>
        <p:spPr>
          <a:xfrm>
            <a:off x="5145088" y="2170113"/>
            <a:ext cx="3810000" cy="3810000"/>
          </a:xfrm>
          <a:noFill/>
        </p:spPr>
      </p:pic>
    </p:spTree>
    <p:extLst>
      <p:ext uri="{BB962C8B-B14F-4D97-AF65-F5344CB8AC3E}">
        <p14:creationId xmlns:p14="http://schemas.microsoft.com/office/powerpoint/2010/main" val="38743360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68521-FE6F-416D-A409-FB364ED3CB33}"/>
              </a:ext>
            </a:extLst>
          </p:cNvPr>
          <p:cNvSpPr>
            <a:spLocks noGrp="1"/>
          </p:cNvSpPr>
          <p:nvPr>
            <p:ph type="title"/>
          </p:nvPr>
        </p:nvSpPr>
        <p:spPr>
          <a:xfrm>
            <a:off x="1047029" y="856660"/>
            <a:ext cx="7793037" cy="1462087"/>
          </a:xfrm>
        </p:spPr>
        <p:txBody>
          <a:bodyPr vert="horz" wrap="square" lIns="91440" tIns="45720" rIns="91440" bIns="45720" numCol="1" anchor="b" anchorCtr="0" compatLnSpc="1">
            <a:prstTxWarp prst="textNoShape">
              <a:avLst/>
            </a:prstTxWarp>
            <a:normAutofit fontScale="90000"/>
          </a:bodyPr>
          <a:lstStyle/>
          <a:p>
            <a:br>
              <a:rPr lang="nl-NL" dirty="0"/>
            </a:br>
            <a:br>
              <a:rPr lang="nl-NL" dirty="0"/>
            </a:br>
            <a:r>
              <a:rPr lang="nl-NL">
                <a:latin typeface="+mj-lt"/>
                <a:ea typeface="+mj-ea"/>
                <a:cs typeface="+mj-cs"/>
              </a:rPr>
              <a:t>Mail een student</a:t>
            </a:r>
            <a:br>
              <a:rPr lang="nl-NL" dirty="0">
                <a:ea typeface="Tahoma"/>
                <a:cs typeface="Tahoma"/>
              </a:rPr>
            </a:br>
            <a:r>
              <a:rPr lang="nl-NL" dirty="0">
                <a:ea typeface="Tahoma"/>
                <a:cs typeface="Tahoma"/>
                <a:hlinkClick r:id="rId2"/>
              </a:rPr>
              <a:t>www.rug.nl/maileenstudent</a:t>
            </a:r>
            <a:br>
              <a:rPr lang="nl-NL" dirty="0">
                <a:ea typeface="Tahoma"/>
                <a:cs typeface="Tahoma"/>
              </a:rPr>
            </a:br>
            <a:endParaRPr lang="nl-NL" dirty="0">
              <a:latin typeface="+mj-lt"/>
              <a:ea typeface="Tahoma"/>
              <a:cs typeface="Tahoma"/>
            </a:endParaRPr>
          </a:p>
        </p:txBody>
      </p:sp>
      <p:sp>
        <p:nvSpPr>
          <p:cNvPr id="4" name="Tekstvak 3">
            <a:extLst>
              <a:ext uri="{FF2B5EF4-FFF2-40B4-BE49-F238E27FC236}">
                <a16:creationId xmlns:a16="http://schemas.microsoft.com/office/drawing/2014/main" id="{974E9275-375C-4F74-9799-371FC96517BF}"/>
              </a:ext>
            </a:extLst>
          </p:cNvPr>
          <p:cNvSpPr txBox="1"/>
          <p:nvPr/>
        </p:nvSpPr>
        <p:spPr bwMode="auto">
          <a:xfrm>
            <a:off x="1182688" y="2102729"/>
            <a:ext cx="4726289" cy="4029784"/>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lnSpc>
                <a:spcPct val="90000"/>
              </a:lnSpc>
              <a:spcBef>
                <a:spcPct val="20000"/>
              </a:spcBef>
              <a:spcAft>
                <a:spcPct val="0"/>
              </a:spcAft>
              <a:buFont typeface="Arial"/>
              <a:buChar char="•"/>
            </a:pPr>
            <a:r>
              <a:rPr lang="nl-NL" sz="2000" dirty="0"/>
              <a:t>Contact met studenten is een van de belangrijkste factoren bij het maken van een studiekeuze.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In een gesprek met een student kom je weer andere dingen te weten dan je leest in een brochure of hoort tijdens een open dag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Iedere hogeschool of universiteit heeft inmiddels een platform waar je via </a:t>
            </a:r>
            <a:r>
              <a:rPr lang="nl-NL" sz="2000" dirty="0" err="1"/>
              <a:t>socialmedia</a:t>
            </a:r>
            <a:r>
              <a:rPr lang="nl-NL" sz="2000" dirty="0"/>
              <a:t> contact kunt zoeken met een student </a:t>
            </a:r>
            <a:endParaRPr lang="nl-NL" sz="2000" dirty="0">
              <a:ea typeface="Tahoma"/>
              <a:cs typeface="Tahoma"/>
            </a:endParaRPr>
          </a:p>
          <a:p>
            <a:pPr eaLnBrk="0" fontAlgn="base" hangingPunct="0">
              <a:lnSpc>
                <a:spcPct val="90000"/>
              </a:lnSpc>
              <a:spcBef>
                <a:spcPct val="20000"/>
              </a:spcBef>
              <a:spcAft>
                <a:spcPct val="0"/>
              </a:spcAft>
              <a:buFont typeface="Wingdings" pitchFamily="2" charset="2"/>
              <a:buChar char="n"/>
            </a:pPr>
            <a:endParaRPr lang="nl-NL" sz="2000" dirty="0">
              <a:ea typeface="Tahoma"/>
              <a:cs typeface="Tahoma"/>
            </a:endParaRPr>
          </a:p>
          <a:p>
            <a:pPr eaLnBrk="0" fontAlgn="base" hangingPunct="0">
              <a:lnSpc>
                <a:spcPct val="90000"/>
              </a:lnSpc>
              <a:spcBef>
                <a:spcPct val="20000"/>
              </a:spcBef>
              <a:spcAft>
                <a:spcPct val="0"/>
              </a:spcAft>
            </a:pPr>
            <a:r>
              <a:rPr lang="nl-NL" sz="2400" dirty="0"/>
              <a:t>          </a:t>
            </a:r>
            <a:endParaRPr lang="nl-NL" sz="2400" dirty="0">
              <a:ea typeface="Tahoma"/>
              <a:cs typeface="Tahoma"/>
            </a:endParaRPr>
          </a:p>
        </p:txBody>
      </p:sp>
      <p:pic>
        <p:nvPicPr>
          <p:cNvPr id="5" name="Afbeelding 5" descr="Afbeelding met tekening&#10;&#10;Automatisch gegenereerde beschrijving">
            <a:extLst>
              <a:ext uri="{FF2B5EF4-FFF2-40B4-BE49-F238E27FC236}">
                <a16:creationId xmlns:a16="http://schemas.microsoft.com/office/drawing/2014/main" id="{ACC25602-A57D-4747-BF87-18859915314D}"/>
              </a:ext>
            </a:extLst>
          </p:cNvPr>
          <p:cNvPicPr>
            <a:picLocks noGrp="1" noChangeAspect="1"/>
          </p:cNvPicPr>
          <p:nvPr>
            <p:ph sz="half" idx="2"/>
          </p:nvPr>
        </p:nvPicPr>
        <p:blipFill>
          <a:blip r:embed="rId3"/>
          <a:stretch>
            <a:fillRect/>
          </a:stretch>
        </p:blipFill>
        <p:spPr>
          <a:xfrm>
            <a:off x="5919683" y="3965647"/>
            <a:ext cx="2922050" cy="2268774"/>
          </a:xfrm>
          <a:noFill/>
        </p:spPr>
      </p:pic>
    </p:spTree>
    <p:extLst>
      <p:ext uri="{BB962C8B-B14F-4D97-AF65-F5344CB8AC3E}">
        <p14:creationId xmlns:p14="http://schemas.microsoft.com/office/powerpoint/2010/main" val="40221530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z="5400"/>
              <a:t>Wie doet wat?</a:t>
            </a:r>
          </a:p>
        </p:txBody>
      </p:sp>
      <p:sp>
        <p:nvSpPr>
          <p:cNvPr id="9219" name="Rectangle 3"/>
          <p:cNvSpPr>
            <a:spLocks noGrp="1" noChangeArrowheads="1"/>
          </p:cNvSpPr>
          <p:nvPr>
            <p:ph type="body" idx="1"/>
          </p:nvPr>
        </p:nvSpPr>
        <p:spPr/>
        <p:txBody>
          <a:bodyPr/>
          <a:lstStyle/>
          <a:p>
            <a:pPr eaLnBrk="1" hangingPunct="1"/>
            <a:r>
              <a:rPr lang="nl-NL" sz="2800" b="1" dirty="0"/>
              <a:t>De decaan</a:t>
            </a:r>
            <a:r>
              <a:rPr lang="nl-NL" sz="2800" dirty="0"/>
              <a:t>: reikt klassikaal mogelijkheden aan en is bereikbaar voor vragen, </a:t>
            </a:r>
          </a:p>
          <a:p>
            <a:pPr eaLnBrk="1" hangingPunct="1"/>
            <a:r>
              <a:rPr lang="nl-NL" sz="2800" dirty="0"/>
              <a:t>Zal individuele gesprekken voeren</a:t>
            </a:r>
          </a:p>
          <a:p>
            <a:pPr eaLnBrk="1" hangingPunct="1"/>
            <a:r>
              <a:rPr lang="nl-NL" sz="2800" b="1" dirty="0"/>
              <a:t>De mentor:</a:t>
            </a:r>
            <a:r>
              <a:rPr lang="nl-NL" sz="2800" dirty="0"/>
              <a:t> in gesprekken met de leerlingen kan LOB aan de orde komen</a:t>
            </a:r>
            <a:endParaRPr lang="nl-NL" sz="2800" b="1" dirty="0"/>
          </a:p>
          <a:p>
            <a:pPr eaLnBrk="1" hangingPunct="1"/>
            <a:r>
              <a:rPr lang="nl-NL" sz="2800" b="1" dirty="0"/>
              <a:t>De ouders</a:t>
            </a:r>
            <a:r>
              <a:rPr lang="nl-NL" sz="2800" dirty="0"/>
              <a:t>: op de hoogte blijven en stimuleren</a:t>
            </a:r>
          </a:p>
          <a:p>
            <a:pPr eaLnBrk="1" hangingPunct="1"/>
            <a:r>
              <a:rPr lang="nl-NL" sz="2800" dirty="0"/>
              <a:t>Maar </a:t>
            </a:r>
            <a:r>
              <a:rPr lang="nl-NL" sz="2800" b="1" dirty="0"/>
              <a:t>de leerling</a:t>
            </a:r>
            <a:r>
              <a:rPr lang="nl-NL" sz="2800" dirty="0"/>
              <a:t> moet</a:t>
            </a:r>
            <a:br>
              <a:rPr lang="nl-NL" sz="2800" dirty="0"/>
            </a:br>
            <a:r>
              <a:rPr lang="nl-NL" sz="2800" dirty="0"/>
              <a:t>er vooral </a:t>
            </a:r>
            <a:r>
              <a:rPr lang="nl-NL" sz="2800" i="1" dirty="0"/>
              <a:t>zelf</a:t>
            </a:r>
            <a:r>
              <a:rPr lang="nl-NL" sz="2800" dirty="0"/>
              <a:t> mee aan </a:t>
            </a:r>
            <a:br>
              <a:rPr lang="nl-NL" sz="2800" dirty="0"/>
            </a:br>
            <a:r>
              <a:rPr lang="nl-NL" sz="2800" dirty="0"/>
              <a:t>de slag</a:t>
            </a:r>
          </a:p>
          <a:p>
            <a:pPr eaLnBrk="1" hangingPunct="1">
              <a:buFont typeface="Wingdings" pitchFamily="2" charset="2"/>
              <a:buNone/>
            </a:pPr>
            <a:r>
              <a:rPr lang="nl-NL" sz="2800" dirty="0"/>
              <a:t>                                                    </a:t>
            </a:r>
          </a:p>
          <a:p>
            <a:pPr eaLnBrk="1" hangingPunct="1"/>
            <a:endParaRPr lang="nl-NL" sz="2800"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403" y="4741358"/>
            <a:ext cx="1632572" cy="1950388"/>
          </a:xfrm>
          <a:prstGeom prst="rect">
            <a:avLst/>
          </a:prstGeom>
        </p:spPr>
      </p:pic>
    </p:spTree>
    <p:extLst>
      <p:ext uri="{BB962C8B-B14F-4D97-AF65-F5344CB8AC3E}">
        <p14:creationId xmlns:p14="http://schemas.microsoft.com/office/powerpoint/2010/main" val="25258293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Portfolio</a:t>
            </a:r>
          </a:p>
        </p:txBody>
      </p:sp>
      <p:sp>
        <p:nvSpPr>
          <p:cNvPr id="3" name="Tijdelijke aanduiding voor inhoud 2"/>
          <p:cNvSpPr>
            <a:spLocks noGrp="1"/>
          </p:cNvSpPr>
          <p:nvPr>
            <p:ph idx="1"/>
          </p:nvPr>
        </p:nvSpPr>
        <p:spPr/>
        <p:txBody>
          <a:bodyPr/>
          <a:lstStyle/>
          <a:p>
            <a:r>
              <a:rPr lang="nl-NL"/>
              <a:t>Van alle LOB-activiteiten wordt een kort verslag geschreven, waarin o.a. de ervaringen onder woorden worden gebracht.</a:t>
            </a:r>
          </a:p>
          <a:p>
            <a:r>
              <a:rPr lang="nl-NL"/>
              <a:t>Eind V4 en V5 portfoliogesprek = een gedegen voorbereiding op het intake/ matchingsgesprek HBO of WO</a:t>
            </a:r>
          </a:p>
        </p:txBody>
      </p:sp>
    </p:spTree>
    <p:extLst>
      <p:ext uri="{BB962C8B-B14F-4D97-AF65-F5344CB8AC3E}">
        <p14:creationId xmlns:p14="http://schemas.microsoft.com/office/powerpoint/2010/main" val="21273177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Inschrijving studie</a:t>
            </a:r>
          </a:p>
        </p:txBody>
      </p:sp>
      <p:sp>
        <p:nvSpPr>
          <p:cNvPr id="3" name="Tijdelijke aanduiding voor inhoud 2"/>
          <p:cNvSpPr>
            <a:spLocks noGrp="1"/>
          </p:cNvSpPr>
          <p:nvPr>
            <p:ph idx="1"/>
          </p:nvPr>
        </p:nvSpPr>
        <p:spPr/>
        <p:txBody>
          <a:bodyPr/>
          <a:lstStyle/>
          <a:p>
            <a:r>
              <a:rPr lang="nl-NL" dirty="0"/>
              <a:t>Decentrale selectie voor 15 januari</a:t>
            </a:r>
          </a:p>
          <a:p>
            <a:r>
              <a:rPr lang="nl-NL" dirty="0"/>
              <a:t>Andere studies voor 1 mei</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16" y="3652838"/>
            <a:ext cx="4246415" cy="2830943"/>
          </a:xfrm>
          <a:prstGeom prst="rect">
            <a:avLst/>
          </a:prstGeom>
        </p:spPr>
      </p:pic>
      <p:sp>
        <p:nvSpPr>
          <p:cNvPr id="5" name="AutoShape 2" descr="Afbeeldingsresultaat voor 1 mei">
            <a:hlinkClick r:id="rId3"/>
          </p:cNvPr>
          <p:cNvSpPr>
            <a:spLocks noChangeAspect="1" noChangeArrowheads="1"/>
          </p:cNvSpPr>
          <p:nvPr/>
        </p:nvSpPr>
        <p:spPr bwMode="auto">
          <a:xfrm>
            <a:off x="1926071" y="-3163093"/>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1 mei">
            <a:hlinkClick r:id="rId3"/>
          </p:cNvPr>
          <p:cNvSpPr>
            <a:spLocks noChangeAspect="1" noChangeArrowheads="1"/>
          </p:cNvSpPr>
          <p:nvPr/>
        </p:nvSpPr>
        <p:spPr bwMode="auto">
          <a:xfrm>
            <a:off x="4984602" y="-828675"/>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Afbeeldingsresultaat voor 1 mei">
            <a:hlinkClick r:id="rId3"/>
          </p:cNvPr>
          <p:cNvSpPr>
            <a:spLocks noChangeAspect="1" noChangeArrowheads="1"/>
          </p:cNvSpPr>
          <p:nvPr/>
        </p:nvSpPr>
        <p:spPr bwMode="auto">
          <a:xfrm>
            <a:off x="1889125" y="-2400300"/>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206" y="3418682"/>
            <a:ext cx="3164607" cy="3164607"/>
          </a:xfrm>
          <a:prstGeom prst="rect">
            <a:avLst/>
          </a:prstGeom>
        </p:spPr>
      </p:pic>
    </p:spTree>
    <p:extLst>
      <p:ext uri="{BB962C8B-B14F-4D97-AF65-F5344CB8AC3E}">
        <p14:creationId xmlns:p14="http://schemas.microsoft.com/office/powerpoint/2010/main" val="41992663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6026F-C401-4C32-8B0A-A9B59F45BE57}"/>
              </a:ext>
            </a:extLst>
          </p:cNvPr>
          <p:cNvSpPr>
            <a:spLocks noGrp="1"/>
          </p:cNvSpPr>
          <p:nvPr>
            <p:ph type="title"/>
          </p:nvPr>
        </p:nvSpPr>
        <p:spPr>
          <a:xfrm>
            <a:off x="457200" y="274638"/>
            <a:ext cx="8229600" cy="1143000"/>
          </a:xfrm>
        </p:spPr>
        <p:txBody>
          <a:bodyPr wrap="square" anchor="b">
            <a:normAutofit/>
          </a:bodyPr>
          <a:lstStyle/>
          <a:p>
            <a:r>
              <a:rPr lang="nl-NL" sz="4100" err="1"/>
              <a:t>NumerusFixus</a:t>
            </a:r>
            <a:r>
              <a:rPr lang="nl-NL" sz="4100"/>
              <a:t> /Decentrale selectie</a:t>
            </a:r>
          </a:p>
        </p:txBody>
      </p:sp>
      <p:sp>
        <p:nvSpPr>
          <p:cNvPr id="9" name="Text Placeholder 2">
            <a:extLst>
              <a:ext uri="{FF2B5EF4-FFF2-40B4-BE49-F238E27FC236}">
                <a16:creationId xmlns:a16="http://schemas.microsoft.com/office/drawing/2014/main" id="{C29F43A7-EFDA-4B4E-9BBA-CAD5CD493A1B}"/>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004B3930-A329-43D0-8918-4C2642453683}"/>
              </a:ext>
            </a:extLst>
          </p:cNvPr>
          <p:cNvSpPr>
            <a:spLocks noGrp="1"/>
          </p:cNvSpPr>
          <p:nvPr>
            <p:ph sz="half" idx="2"/>
          </p:nvPr>
        </p:nvSpPr>
        <p:spPr>
          <a:xfrm>
            <a:off x="457200" y="2165429"/>
            <a:ext cx="5570485" cy="3960734"/>
          </a:xfrm>
        </p:spPr>
        <p:txBody>
          <a:bodyPr wrap="square" anchor="t">
            <a:normAutofit fontScale="92500" lnSpcReduction="10000"/>
          </a:bodyPr>
          <a:lstStyle/>
          <a:p>
            <a:pPr marL="0" indent="0">
              <a:buNone/>
            </a:pPr>
            <a:endParaRPr lang="nl-NL" dirty="0">
              <a:ea typeface="+mn-lt"/>
              <a:cs typeface="+mn-lt"/>
            </a:endParaRPr>
          </a:p>
          <a:p>
            <a:pPr>
              <a:lnSpc>
                <a:spcPct val="90000"/>
              </a:lnSpc>
            </a:pPr>
            <a:r>
              <a:rPr lang="nl-NL" dirty="0"/>
              <a:t>Wanneer er een beperkt aantal studenten geplaatst kunnen worden is er sprake van een </a:t>
            </a:r>
            <a:r>
              <a:rPr lang="nl-NL" dirty="0" err="1"/>
              <a:t>numerusfixus</a:t>
            </a:r>
            <a:endParaRPr lang="nl-NL" dirty="0" err="1">
              <a:ea typeface="Tahoma"/>
              <a:cs typeface="Tahoma"/>
            </a:endParaRPr>
          </a:p>
          <a:p>
            <a:pPr>
              <a:lnSpc>
                <a:spcPct val="90000"/>
              </a:lnSpc>
            </a:pPr>
            <a:r>
              <a:rPr lang="nl-NL" dirty="0"/>
              <a:t>Je gaat ‘solliciteren’ naar studieplek</a:t>
            </a:r>
            <a:endParaRPr lang="nl-NL" dirty="0">
              <a:ea typeface="Tahoma"/>
              <a:cs typeface="Tahoma"/>
            </a:endParaRPr>
          </a:p>
          <a:p>
            <a:pPr>
              <a:lnSpc>
                <a:spcPct val="90000"/>
              </a:lnSpc>
            </a:pPr>
            <a:r>
              <a:rPr lang="nl-NL" dirty="0"/>
              <a:t>Selectie gebeurt altijd door opleiding zelf </a:t>
            </a:r>
            <a:endParaRPr lang="nl-NL" dirty="0">
              <a:ea typeface="Tahoma"/>
              <a:cs typeface="Tahoma"/>
            </a:endParaRPr>
          </a:p>
          <a:p>
            <a:pPr>
              <a:lnSpc>
                <a:spcPct val="90000"/>
              </a:lnSpc>
            </a:pPr>
            <a:r>
              <a:rPr lang="nl-NL" dirty="0"/>
              <a:t>Selectiecriteria: eerdere schoolprestaties / motivatie / persoonlijkheid / evt. CV / evt. opdrachten of toetsen</a:t>
            </a:r>
            <a:endParaRPr lang="nl-NL">
              <a:ea typeface="Tahoma"/>
              <a:cs typeface="Tahoma"/>
            </a:endParaRPr>
          </a:p>
          <a:p>
            <a:pPr>
              <a:lnSpc>
                <a:spcPct val="90000"/>
              </a:lnSpc>
            </a:pPr>
            <a:r>
              <a:rPr lang="nl-NL" dirty="0"/>
              <a:t>Hoe vaak je mag deelnemen aan sectieprocedure verschilt per instelling van 1 tot maximaal 3 keer</a:t>
            </a:r>
            <a:endParaRPr lang="nl-NL" dirty="0">
              <a:ea typeface="Tahoma"/>
              <a:cs typeface="Tahoma"/>
            </a:endParaRPr>
          </a:p>
        </p:txBody>
      </p:sp>
      <p:sp>
        <p:nvSpPr>
          <p:cNvPr id="11" name="Text Placeholder 4">
            <a:extLst>
              <a:ext uri="{FF2B5EF4-FFF2-40B4-BE49-F238E27FC236}">
                <a16:creationId xmlns:a16="http://schemas.microsoft.com/office/drawing/2014/main" id="{67C179C7-7EF3-4C63-A6D5-8E858B149845}"/>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peelgoed, binnen, zitten, tafel&#10;&#10;Automatisch gegenereerde beschrijving">
            <a:extLst>
              <a:ext uri="{FF2B5EF4-FFF2-40B4-BE49-F238E27FC236}">
                <a16:creationId xmlns:a16="http://schemas.microsoft.com/office/drawing/2014/main" id="{94D9EA35-1B78-4A44-90D0-71278C276D93}"/>
              </a:ext>
            </a:extLst>
          </p:cNvPr>
          <p:cNvPicPr>
            <a:picLocks noChangeAspect="1"/>
          </p:cNvPicPr>
          <p:nvPr/>
        </p:nvPicPr>
        <p:blipFill rotWithShape="1">
          <a:blip r:embed="rId2"/>
          <a:srcRect l="8428" r="14951" b="-2"/>
          <a:stretch/>
        </p:blipFill>
        <p:spPr>
          <a:xfrm>
            <a:off x="6033629" y="4073577"/>
            <a:ext cx="2851544" cy="2779950"/>
          </a:xfrm>
          <a:prstGeom prst="rect">
            <a:avLst/>
          </a:prstGeom>
          <a:noFill/>
        </p:spPr>
      </p:pic>
    </p:spTree>
    <p:extLst>
      <p:ext uri="{BB962C8B-B14F-4D97-AF65-F5344CB8AC3E}">
        <p14:creationId xmlns:p14="http://schemas.microsoft.com/office/powerpoint/2010/main" val="30203848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Selectie studies 2021/2022</a:t>
            </a:r>
          </a:p>
        </p:txBody>
      </p:sp>
      <p:sp>
        <p:nvSpPr>
          <p:cNvPr id="3" name="Tijdelijke aanduiding voor inhoud 2"/>
          <p:cNvSpPr>
            <a:spLocks noGrp="1"/>
          </p:cNvSpPr>
          <p:nvPr>
            <p:ph idx="1"/>
          </p:nvPr>
        </p:nvSpPr>
        <p:spPr/>
        <p:txBody>
          <a:bodyPr/>
          <a:lstStyle/>
          <a:p>
            <a:r>
              <a:rPr lang="nl-NL" sz="2400" dirty="0"/>
              <a:t>Opleidingen geven selectie aan tussen september en december</a:t>
            </a:r>
            <a:endParaRPr lang="nl-NL" sz="2400" dirty="0">
              <a:ea typeface="Tahoma"/>
              <a:cs typeface="Tahoma"/>
            </a:endParaRPr>
          </a:p>
          <a:p>
            <a:r>
              <a:rPr lang="nl-NL" sz="2400" dirty="0">
                <a:hlinkClick r:id="rId2"/>
              </a:rPr>
              <a:t>www.studiekeuze123.nl/selectie</a:t>
            </a:r>
            <a:endParaRPr lang="nl-NL" sz="2400" dirty="0"/>
          </a:p>
          <a:p>
            <a:r>
              <a:rPr lang="nl-NL" dirty="0"/>
              <a:t>2 selectiestudies inschrijven( ook dezelfde studie bij verschillende uni)</a:t>
            </a:r>
          </a:p>
          <a:p>
            <a:r>
              <a:rPr lang="nl-NL" dirty="0"/>
              <a:t>Uitzondering: geneeskunde, tandheelkunde, mondzorg, fysiotherapie en verloskunde</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19591881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139475" y="-767387"/>
            <a:ext cx="6861878"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r>
              <a:rPr lang="nl-NL" sz="2400" dirty="0">
                <a:solidFill>
                  <a:srgbClr val="000000"/>
                </a:solidFill>
              </a:rPr>
              <a:t>In het hbo stopt een derde van de eerstejaars; </a:t>
            </a:r>
            <a:br>
              <a:rPr lang="nl-NL" sz="2400" dirty="0">
                <a:solidFill>
                  <a:srgbClr val="000000"/>
                </a:solidFill>
              </a:rPr>
            </a:br>
            <a:r>
              <a:rPr lang="nl-NL" sz="2400" dirty="0">
                <a:solidFill>
                  <a:srgbClr val="000000"/>
                </a:solidFill>
              </a:rPr>
              <a:t> aan de universiteiten een kwart.</a:t>
            </a:r>
          </a:p>
          <a:p>
            <a:pPr algn="ctr" fontAlgn="base">
              <a:spcBef>
                <a:spcPct val="0"/>
              </a:spcBef>
              <a:spcAft>
                <a:spcPct val="0"/>
              </a:spcAft>
            </a:pPr>
            <a:r>
              <a:rPr lang="nl-NL" sz="2400" dirty="0">
                <a:solidFill>
                  <a:srgbClr val="000000"/>
                </a:solidFill>
              </a:rPr>
              <a:t>In september is al te voorspellen wie snel </a:t>
            </a:r>
            <a:br>
              <a:rPr lang="nl-NL" sz="2400" dirty="0">
                <a:solidFill>
                  <a:srgbClr val="000000"/>
                </a:solidFill>
              </a:rPr>
            </a:br>
            <a:r>
              <a:rPr lang="nl-NL" sz="2400" dirty="0">
                <a:solidFill>
                  <a:srgbClr val="000000"/>
                </a:solidFill>
              </a:rPr>
              <a:t>zal stoppen. </a:t>
            </a:r>
          </a:p>
          <a:p>
            <a:pPr algn="ctr" fontAlgn="base">
              <a:spcBef>
                <a:spcPct val="0"/>
              </a:spcBef>
              <a:spcAft>
                <a:spcPct val="0"/>
              </a:spcAft>
            </a:pPr>
            <a:r>
              <a:rPr lang="nl-NL" sz="2400" dirty="0">
                <a:solidFill>
                  <a:srgbClr val="000000"/>
                </a:solidFill>
              </a:rPr>
              <a:t>Wie studiekeuze baseert op </a:t>
            </a:r>
            <a:r>
              <a:rPr lang="nl-NL" sz="2400" b="1" dirty="0">
                <a:solidFill>
                  <a:srgbClr val="000000"/>
                </a:solidFill>
              </a:rPr>
              <a:t>status</a:t>
            </a:r>
            <a:r>
              <a:rPr lang="nl-NL" sz="2400" dirty="0">
                <a:solidFill>
                  <a:srgbClr val="000000"/>
                </a:solidFill>
              </a:rPr>
              <a:t> (</a:t>
            </a:r>
            <a:r>
              <a:rPr lang="nl-NL" sz="2400" b="1" dirty="0">
                <a:solidFill>
                  <a:srgbClr val="000000"/>
                </a:solidFill>
              </a:rPr>
              <a:t>salaris)</a:t>
            </a:r>
            <a:r>
              <a:rPr lang="nl-NL" sz="2400" dirty="0">
                <a:solidFill>
                  <a:srgbClr val="000000"/>
                </a:solidFill>
              </a:rPr>
              <a:t> </a:t>
            </a:r>
            <a:br>
              <a:rPr lang="nl-NL" sz="2400" dirty="0">
                <a:solidFill>
                  <a:srgbClr val="000000"/>
                </a:solidFill>
              </a:rPr>
            </a:br>
            <a:r>
              <a:rPr lang="nl-NL" sz="2400" dirty="0">
                <a:solidFill>
                  <a:srgbClr val="000000"/>
                </a:solidFill>
              </a:rPr>
              <a:t>van een beroep stopt vaker</a:t>
            </a:r>
            <a:br>
              <a:rPr lang="nl-NL" sz="2400" dirty="0">
                <a:solidFill>
                  <a:srgbClr val="000000"/>
                </a:solidFill>
              </a:rPr>
            </a:br>
            <a:r>
              <a:rPr lang="nl-NL" sz="2400" dirty="0">
                <a:solidFill>
                  <a:srgbClr val="000000"/>
                </a:solidFill>
              </a:rPr>
              <a:t> dan wie kiest om </a:t>
            </a:r>
            <a:r>
              <a:rPr lang="nl-NL" sz="2400" b="1" dirty="0">
                <a:solidFill>
                  <a:srgbClr val="000000"/>
                </a:solidFill>
              </a:rPr>
              <a:t>inhoudelijke</a:t>
            </a:r>
            <a:r>
              <a:rPr lang="nl-NL" sz="2400" dirty="0">
                <a:solidFill>
                  <a:srgbClr val="000000"/>
                </a:solidFill>
              </a:rPr>
              <a:t> interesse.</a:t>
            </a:r>
          </a:p>
          <a:p>
            <a:pPr algn="ctr" fontAlgn="base">
              <a:spcBef>
                <a:spcPct val="0"/>
              </a:spcBef>
              <a:spcAft>
                <a:spcPct val="0"/>
              </a:spcAft>
            </a:pPr>
            <a:r>
              <a:rPr lang="nl-NL" sz="2400" b="1" dirty="0" err="1">
                <a:solidFill>
                  <a:srgbClr val="000000"/>
                </a:solidFill>
              </a:rPr>
              <a:t>School-cijfers</a:t>
            </a:r>
            <a:r>
              <a:rPr lang="nl-NL" sz="2400" dirty="0">
                <a:solidFill>
                  <a:srgbClr val="000000"/>
                </a:solidFill>
              </a:rPr>
              <a:t> zijn ook een goede voorspeller.</a:t>
            </a:r>
          </a:p>
          <a:p>
            <a:pPr algn="ctr" fontAlgn="base">
              <a:spcBef>
                <a:spcPct val="0"/>
              </a:spcBef>
              <a:spcAft>
                <a:spcPct val="0"/>
              </a:spcAft>
            </a:pPr>
            <a:r>
              <a:rPr lang="nl-NL" sz="2400" dirty="0">
                <a:solidFill>
                  <a:srgbClr val="000000"/>
                </a:solidFill>
              </a:rPr>
              <a:t>Uitvallers: </a:t>
            </a:r>
            <a:br>
              <a:rPr lang="nl-NL" sz="2400" dirty="0">
                <a:solidFill>
                  <a:srgbClr val="000000"/>
                </a:solidFill>
              </a:rPr>
            </a:br>
            <a:r>
              <a:rPr lang="nl-NL" sz="2400" dirty="0">
                <a:solidFill>
                  <a:srgbClr val="000000"/>
                </a:solidFill>
              </a:rPr>
              <a:t>- lieten zich </a:t>
            </a:r>
            <a:r>
              <a:rPr lang="nl-NL" sz="2400" b="1" dirty="0">
                <a:solidFill>
                  <a:srgbClr val="000000"/>
                </a:solidFill>
              </a:rPr>
              <a:t>niet goed informeren</a:t>
            </a:r>
            <a:r>
              <a:rPr lang="nl-NL" sz="2400" dirty="0">
                <a:solidFill>
                  <a:srgbClr val="000000"/>
                </a:solidFill>
              </a:rPr>
              <a:t>, </a:t>
            </a:r>
            <a:br>
              <a:rPr lang="nl-NL" sz="2400" dirty="0">
                <a:solidFill>
                  <a:srgbClr val="000000"/>
                </a:solidFill>
              </a:rPr>
            </a:br>
            <a:r>
              <a:rPr lang="nl-NL" sz="2400" dirty="0">
                <a:solidFill>
                  <a:srgbClr val="000000"/>
                </a:solidFill>
              </a:rPr>
              <a:t>- maakten pas </a:t>
            </a:r>
            <a:r>
              <a:rPr lang="nl-NL" sz="2400" b="1" dirty="0">
                <a:solidFill>
                  <a:srgbClr val="000000"/>
                </a:solidFill>
              </a:rPr>
              <a:t>laat</a:t>
            </a:r>
            <a:r>
              <a:rPr lang="nl-NL" sz="2400" dirty="0">
                <a:solidFill>
                  <a:srgbClr val="000000"/>
                </a:solidFill>
              </a:rPr>
              <a:t> een keuze. </a:t>
            </a:r>
            <a:br>
              <a:rPr lang="nl-NL" sz="2400" dirty="0">
                <a:solidFill>
                  <a:srgbClr val="000000"/>
                </a:solidFill>
              </a:rPr>
            </a:br>
            <a:r>
              <a:rPr lang="nl-NL" sz="2400" dirty="0">
                <a:solidFill>
                  <a:srgbClr val="000000"/>
                </a:solidFill>
              </a:rPr>
              <a:t>- kiezen om de </a:t>
            </a:r>
            <a:r>
              <a:rPr lang="nl-NL" sz="2400" b="1" dirty="0">
                <a:solidFill>
                  <a:srgbClr val="000000"/>
                </a:solidFill>
              </a:rPr>
              <a:t>stad</a:t>
            </a:r>
            <a:r>
              <a:rPr lang="nl-NL" sz="2400" dirty="0">
                <a:solidFill>
                  <a:srgbClr val="000000"/>
                </a:solidFill>
              </a:rPr>
              <a:t> en het </a:t>
            </a:r>
            <a:r>
              <a:rPr lang="nl-NL" sz="2400" b="1" dirty="0">
                <a:solidFill>
                  <a:srgbClr val="000000"/>
                </a:solidFill>
              </a:rPr>
              <a:t>studentenleven</a:t>
            </a:r>
          </a:p>
          <a:p>
            <a:pPr fontAlgn="base">
              <a:spcBef>
                <a:spcPct val="0"/>
              </a:spcBef>
              <a:spcAft>
                <a:spcPct val="0"/>
              </a:spcAft>
            </a:pPr>
            <a:r>
              <a:rPr lang="nl-NL" sz="2400" b="1" dirty="0">
                <a:solidFill>
                  <a:srgbClr val="000000"/>
                </a:solidFill>
              </a:rPr>
              <a:t>  - BSA</a:t>
            </a:r>
            <a:r>
              <a:rPr lang="nl-NL" sz="2400" dirty="0">
                <a:solidFill>
                  <a:srgbClr val="000000"/>
                </a:solidFill>
              </a:rPr>
              <a:t> 45 van 60 </a:t>
            </a:r>
            <a:r>
              <a:rPr lang="nl-NL" sz="2400" dirty="0" err="1">
                <a:solidFill>
                  <a:srgbClr val="000000"/>
                </a:solidFill>
              </a:rPr>
              <a:t>pnt</a:t>
            </a:r>
            <a:r>
              <a:rPr lang="nl-NL" sz="2400" dirty="0">
                <a:solidFill>
                  <a:srgbClr val="000000"/>
                </a:solidFill>
              </a:rPr>
              <a:t> / 2 jaar niet </a:t>
            </a:r>
            <a:r>
              <a:rPr lang="nl-NL" sz="2400">
                <a:solidFill>
                  <a:srgbClr val="000000"/>
                </a:solidFill>
              </a:rPr>
              <a:t>deze bachelor</a:t>
            </a:r>
            <a:endParaRPr lang="nl-NL" sz="2400" b="1" dirty="0">
              <a:solidFill>
                <a:srgbClr val="000000"/>
              </a:solidFill>
            </a:endParaRPr>
          </a:p>
          <a:p>
            <a:pPr algn="ctr" fontAlgn="base">
              <a:spcBef>
                <a:spcPct val="0"/>
              </a:spcBef>
              <a:spcAft>
                <a:spcPct val="0"/>
              </a:spcAft>
            </a:pPr>
            <a:br>
              <a:rPr lang="nl-NL" sz="2400" dirty="0">
                <a:solidFill>
                  <a:srgbClr val="000000"/>
                </a:solidFill>
              </a:rPr>
            </a:br>
            <a:br>
              <a:rPr lang="nl-NL" sz="2400" dirty="0">
                <a:solidFill>
                  <a:srgbClr val="000000"/>
                </a:solidFill>
              </a:rPr>
            </a:br>
            <a:endParaRPr lang="nl-NL" sz="2400" dirty="0">
              <a:solidFill>
                <a:srgbClr val="000000"/>
              </a:solidFill>
            </a:endParaRPr>
          </a:p>
        </p:txBody>
      </p:sp>
      <p:sp>
        <p:nvSpPr>
          <p:cNvPr id="10243" name="Rectangle 6"/>
          <p:cNvSpPr>
            <a:spLocks noGrp="1" noChangeArrowheads="1"/>
          </p:cNvSpPr>
          <p:nvPr>
            <p:ph type="title"/>
          </p:nvPr>
        </p:nvSpPr>
        <p:spPr/>
        <p:txBody>
          <a:bodyPr/>
          <a:lstStyle/>
          <a:p>
            <a:pPr eaLnBrk="1" hangingPunct="1"/>
            <a:r>
              <a:rPr lang="nl-NL" sz="3600" b="1">
                <a:solidFill>
                  <a:schemeClr val="tx1"/>
                </a:solidFill>
              </a:rPr>
              <a:t>Intake/matchingsgesprekken</a:t>
            </a:r>
            <a:br>
              <a:rPr lang="nl-NL" sz="3600" b="1">
                <a:solidFill>
                  <a:schemeClr val="tx1"/>
                </a:solidFill>
              </a:rPr>
            </a:br>
            <a:r>
              <a:rPr lang="nl-NL" sz="3600" b="1">
                <a:solidFill>
                  <a:schemeClr val="tx1"/>
                </a:solidFill>
              </a:rPr>
              <a:t>Uitvallers vooraf aan te wijzen</a:t>
            </a:r>
          </a:p>
        </p:txBody>
      </p:sp>
    </p:spTree>
    <p:extLst>
      <p:ext uri="{BB962C8B-B14F-4D97-AF65-F5344CB8AC3E}">
        <p14:creationId xmlns:p14="http://schemas.microsoft.com/office/powerpoint/2010/main" val="36794849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FD70A-1A08-4EB4-A4FD-915CDE5F2A80}"/>
              </a:ext>
            </a:extLst>
          </p:cNvPr>
          <p:cNvSpPr>
            <a:spLocks noGrp="1"/>
          </p:cNvSpPr>
          <p:nvPr>
            <p:ph type="title"/>
          </p:nvPr>
        </p:nvSpPr>
        <p:spPr>
          <a:xfrm>
            <a:off x="457200" y="273050"/>
            <a:ext cx="7570866" cy="1162050"/>
          </a:xfrm>
        </p:spPr>
        <p:txBody>
          <a:bodyPr wrap="square" anchor="b">
            <a:normAutofit/>
          </a:bodyPr>
          <a:lstStyle/>
          <a:p>
            <a:r>
              <a:rPr lang="nl-NL" sz="3200" dirty="0"/>
              <a:t>Studiepunten (</a:t>
            </a:r>
            <a:r>
              <a:rPr lang="nl-NL" sz="3200" dirty="0" err="1"/>
              <a:t>Credits</a:t>
            </a:r>
            <a:r>
              <a:rPr lang="nl-NL" sz="3200" dirty="0"/>
              <a:t>)</a:t>
            </a:r>
          </a:p>
        </p:txBody>
      </p:sp>
      <p:sp>
        <p:nvSpPr>
          <p:cNvPr id="3" name="Tijdelijke aanduiding voor inhoud 2">
            <a:extLst>
              <a:ext uri="{FF2B5EF4-FFF2-40B4-BE49-F238E27FC236}">
                <a16:creationId xmlns:a16="http://schemas.microsoft.com/office/drawing/2014/main" id="{251AA660-5496-4FD2-8DA0-51E171DA753D}"/>
              </a:ext>
            </a:extLst>
          </p:cNvPr>
          <p:cNvSpPr>
            <a:spLocks noGrp="1"/>
          </p:cNvSpPr>
          <p:nvPr>
            <p:ph idx="1"/>
          </p:nvPr>
        </p:nvSpPr>
        <p:spPr>
          <a:xfrm>
            <a:off x="3575050" y="1765562"/>
            <a:ext cx="5111750" cy="4360601"/>
          </a:xfrm>
        </p:spPr>
        <p:txBody>
          <a:bodyPr wrap="square" anchor="t">
            <a:normAutofit fontScale="92500" lnSpcReduction="10000"/>
          </a:bodyPr>
          <a:lstStyle/>
          <a:p>
            <a:pPr>
              <a:lnSpc>
                <a:spcPct val="90000"/>
              </a:lnSpc>
            </a:pPr>
            <a:r>
              <a:rPr lang="nl-NL" sz="2000" dirty="0"/>
              <a:t>Een vierjarige bachelor hbo-opleiding bestaat uit 240 studiepunten </a:t>
            </a:r>
            <a:endParaRPr lang="nl-NL" sz="2000"/>
          </a:p>
          <a:p>
            <a:pPr>
              <a:lnSpc>
                <a:spcPct val="90000"/>
              </a:lnSpc>
            </a:pPr>
            <a:r>
              <a:rPr lang="nl-NL" sz="2000" dirty="0"/>
              <a:t>Een driejarige wo-bachelor bestaat uit 180 studiepunten</a:t>
            </a:r>
            <a:endParaRPr lang="nl-NL" sz="2000" dirty="0">
              <a:ea typeface="Tahoma"/>
              <a:cs typeface="Tahoma"/>
            </a:endParaRPr>
          </a:p>
          <a:p>
            <a:pPr>
              <a:lnSpc>
                <a:spcPct val="90000"/>
              </a:lnSpc>
            </a:pPr>
            <a:r>
              <a:rPr lang="nl-NL" sz="2000" dirty="0"/>
              <a:t>     Elk jaar kun je 60 studiepunten halen Eén studiepunt staat volgens de Nederlandse wet gelijk aan 28 uur studeren </a:t>
            </a:r>
            <a:endParaRPr lang="nl-NL" sz="2000" dirty="0">
              <a:ea typeface="Tahoma"/>
              <a:cs typeface="Tahoma"/>
            </a:endParaRPr>
          </a:p>
          <a:p>
            <a:pPr>
              <a:lnSpc>
                <a:spcPct val="90000"/>
              </a:lnSpc>
              <a:buFont typeface="Wingdings"/>
            </a:pPr>
            <a:r>
              <a:rPr lang="nl-NL" sz="2000" dirty="0"/>
              <a:t>Begin je gemotiveerd en pak je de studie goed op, dan mag je verwachten dat je het eerste jaar met 60 studiepunten af kunt sluiten</a:t>
            </a:r>
            <a:endParaRPr lang="nl-NL" sz="2000" dirty="0">
              <a:ea typeface="Tahoma"/>
              <a:cs typeface="Tahoma"/>
            </a:endParaRPr>
          </a:p>
          <a:p>
            <a:pPr>
              <a:lnSpc>
                <a:spcPct val="90000"/>
              </a:lnSpc>
            </a:pPr>
            <a:r>
              <a:rPr lang="nl-NL" sz="2000" dirty="0"/>
              <a:t>Het aantal studiepunten verschilt per vak/tentamen</a:t>
            </a:r>
            <a:endParaRPr lang="nl-NL" sz="2000" dirty="0">
              <a:ea typeface="Tahoma"/>
              <a:cs typeface="Tahoma"/>
            </a:endParaRPr>
          </a:p>
          <a:p>
            <a:pPr>
              <a:lnSpc>
                <a:spcPct val="90000"/>
              </a:lnSpc>
            </a:pPr>
            <a:r>
              <a:rPr lang="nl-NL" sz="2000" dirty="0"/>
              <a:t>Je studiepunten zijn ‘binnen’ wanneer het tentamen met minimaal een 5.5 is afgesloten </a:t>
            </a:r>
            <a:endParaRPr lang="nl-NL" sz="2000" dirty="0">
              <a:ea typeface="Tahoma"/>
              <a:cs typeface="Tahoma"/>
            </a:endParaRPr>
          </a:p>
        </p:txBody>
      </p:sp>
      <p:sp>
        <p:nvSpPr>
          <p:cNvPr id="8" name="Text Placeholder 3">
            <a:extLst>
              <a:ext uri="{FF2B5EF4-FFF2-40B4-BE49-F238E27FC236}">
                <a16:creationId xmlns:a16="http://schemas.microsoft.com/office/drawing/2014/main" id="{6D9E4D28-3A3E-478F-A05E-DA663010D2D9}"/>
              </a:ext>
            </a:extLst>
          </p:cNvPr>
          <p:cNvSpPr>
            <a:spLocks noGrp="1"/>
          </p:cNvSpPr>
          <p:nvPr>
            <p:ph type="body" sz="half" idx="2"/>
          </p:nvPr>
        </p:nvSpPr>
        <p:spPr>
          <a:xfrm>
            <a:off x="457200" y="1803504"/>
            <a:ext cx="3008313" cy="4322659"/>
          </a:xfrm>
        </p:spPr>
        <p:txBody>
          <a:bodyPr/>
          <a:lstStyle/>
          <a:p>
            <a:endParaRPr lang="en-US"/>
          </a:p>
        </p:txBody>
      </p:sp>
      <p:pic>
        <p:nvPicPr>
          <p:cNvPr id="4" name="Afbeelding 4">
            <a:extLst>
              <a:ext uri="{FF2B5EF4-FFF2-40B4-BE49-F238E27FC236}">
                <a16:creationId xmlns:a16="http://schemas.microsoft.com/office/drawing/2014/main" id="{5F830A10-7EFD-4D4E-9C30-098687139BA9}"/>
              </a:ext>
            </a:extLst>
          </p:cNvPr>
          <p:cNvPicPr>
            <a:picLocks noChangeAspect="1"/>
          </p:cNvPicPr>
          <p:nvPr/>
        </p:nvPicPr>
        <p:blipFill>
          <a:blip r:embed="rId2"/>
          <a:stretch>
            <a:fillRect/>
          </a:stretch>
        </p:blipFill>
        <p:spPr>
          <a:xfrm>
            <a:off x="280674" y="2157413"/>
            <a:ext cx="2877101" cy="3591712"/>
          </a:xfrm>
          <a:prstGeom prst="rect">
            <a:avLst/>
          </a:prstGeom>
        </p:spPr>
      </p:pic>
    </p:spTree>
    <p:extLst>
      <p:ext uri="{BB962C8B-B14F-4D97-AF65-F5344CB8AC3E}">
        <p14:creationId xmlns:p14="http://schemas.microsoft.com/office/powerpoint/2010/main" val="24359064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E451E-9EA8-46AD-B091-28274512C977}"/>
              </a:ext>
            </a:extLst>
          </p:cNvPr>
          <p:cNvSpPr>
            <a:spLocks noGrp="1"/>
          </p:cNvSpPr>
          <p:nvPr>
            <p:ph type="title"/>
          </p:nvPr>
        </p:nvSpPr>
        <p:spPr>
          <a:xfrm>
            <a:off x="457200" y="274638"/>
            <a:ext cx="8229600" cy="1143000"/>
          </a:xfrm>
        </p:spPr>
        <p:txBody>
          <a:bodyPr wrap="square" anchor="b">
            <a:normAutofit/>
          </a:bodyPr>
          <a:lstStyle/>
          <a:p>
            <a:r>
              <a:rPr lang="nl-NL"/>
              <a:t>Bindend Studieadvies (BSA)</a:t>
            </a:r>
            <a:endParaRPr lang="nl-NL" dirty="0"/>
          </a:p>
        </p:txBody>
      </p:sp>
      <p:sp>
        <p:nvSpPr>
          <p:cNvPr id="8" name="Text Placeholder 2">
            <a:extLst>
              <a:ext uri="{FF2B5EF4-FFF2-40B4-BE49-F238E27FC236}">
                <a16:creationId xmlns:a16="http://schemas.microsoft.com/office/drawing/2014/main" id="{2767AC91-33BB-48F7-9E8E-1CD379F39985}"/>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8F5F5017-8AB0-4117-AC46-6D1B4C30089B}"/>
              </a:ext>
            </a:extLst>
          </p:cNvPr>
          <p:cNvSpPr>
            <a:spLocks noGrp="1"/>
          </p:cNvSpPr>
          <p:nvPr>
            <p:ph sz="half" idx="2"/>
          </p:nvPr>
        </p:nvSpPr>
        <p:spPr>
          <a:xfrm>
            <a:off x="457200" y="2174875"/>
            <a:ext cx="4040188" cy="3951288"/>
          </a:xfrm>
        </p:spPr>
        <p:txBody>
          <a:bodyPr wrap="square" anchor="t">
            <a:normAutofit/>
          </a:bodyPr>
          <a:lstStyle/>
          <a:p>
            <a:pPr>
              <a:lnSpc>
                <a:spcPct val="90000"/>
              </a:lnSpc>
            </a:pPr>
            <a:r>
              <a:rPr lang="nl-NL" sz="1700" dirty="0"/>
              <a:t>Een bindend studieadvies (BSA) is een beslissing van de opleiding over jouw studievoortgang</a:t>
            </a:r>
            <a:endParaRPr lang="nl-NL">
              <a:ea typeface="Tahoma"/>
              <a:cs typeface="Tahoma"/>
            </a:endParaRPr>
          </a:p>
          <a:p>
            <a:pPr>
              <a:lnSpc>
                <a:spcPct val="90000"/>
              </a:lnSpc>
            </a:pPr>
            <a:r>
              <a:rPr lang="nl-NL" sz="1700" dirty="0"/>
              <a:t>Elke student krijgt een studieadvies aan het einde van het eerste studiejaar </a:t>
            </a:r>
          </a:p>
          <a:p>
            <a:pPr>
              <a:lnSpc>
                <a:spcPct val="90000"/>
              </a:lnSpc>
            </a:pPr>
            <a:r>
              <a:rPr lang="nl-NL" sz="1700" dirty="0"/>
              <a:t>In het eerste jaar moet je een minimum aantal studiepunten halen om je studie te kunnen voortzetten. </a:t>
            </a:r>
            <a:endParaRPr lang="nl-NL"/>
          </a:p>
          <a:p>
            <a:pPr>
              <a:lnSpc>
                <a:spcPct val="90000"/>
              </a:lnSpc>
            </a:pPr>
            <a:r>
              <a:rPr lang="nl-NL" sz="1700" dirty="0"/>
              <a:t>Het aantal studiepunten verschilt per onderwijsinstelling</a:t>
            </a:r>
            <a:endParaRPr lang="nl-NL" sz="1700" dirty="0">
              <a:ea typeface="Tahoma"/>
              <a:cs typeface="Tahoma"/>
            </a:endParaRPr>
          </a:p>
          <a:p>
            <a:pPr>
              <a:lnSpc>
                <a:spcPct val="90000"/>
              </a:lnSpc>
            </a:pPr>
            <a:r>
              <a:rPr lang="nl-NL" sz="1700" dirty="0"/>
              <a:t>Haal je dit minimum aantal punten niet dan moet je stoppen met je opleiding, tenzij er voor jou bijzondere omstandigheden gelden</a:t>
            </a:r>
            <a:endParaRPr lang="nl-NL" sz="1700" dirty="0">
              <a:ea typeface="Tahoma"/>
              <a:cs typeface="Tahoma"/>
            </a:endParaRPr>
          </a:p>
        </p:txBody>
      </p:sp>
      <p:sp>
        <p:nvSpPr>
          <p:cNvPr id="10" name="Text Placeholder 4">
            <a:extLst>
              <a:ext uri="{FF2B5EF4-FFF2-40B4-BE49-F238E27FC236}">
                <a16:creationId xmlns:a16="http://schemas.microsoft.com/office/drawing/2014/main" id="{6F2D8131-2D50-4233-A634-453E9E95BFB6}"/>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chermafbeelding&#10;&#10;Automatisch gegenereerde beschrijving">
            <a:extLst>
              <a:ext uri="{FF2B5EF4-FFF2-40B4-BE49-F238E27FC236}">
                <a16:creationId xmlns:a16="http://schemas.microsoft.com/office/drawing/2014/main" id="{40AACB09-73E9-46A5-9140-26DD23C95759}"/>
              </a:ext>
            </a:extLst>
          </p:cNvPr>
          <p:cNvPicPr>
            <a:picLocks noGrp="1" noChangeAspect="1"/>
          </p:cNvPicPr>
          <p:nvPr>
            <p:ph sz="quarter" idx="4"/>
          </p:nvPr>
        </p:nvPicPr>
        <p:blipFill>
          <a:blip r:embed="rId2"/>
          <a:stretch>
            <a:fillRect/>
          </a:stretch>
        </p:blipFill>
        <p:spPr>
          <a:xfrm>
            <a:off x="5200558" y="2343642"/>
            <a:ext cx="3582501" cy="3717661"/>
          </a:xfrm>
        </p:spPr>
      </p:pic>
    </p:spTree>
    <p:extLst>
      <p:ext uri="{BB962C8B-B14F-4D97-AF65-F5344CB8AC3E}">
        <p14:creationId xmlns:p14="http://schemas.microsoft.com/office/powerpoint/2010/main" val="24191642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t>Wat is er in vwo3 aan LOB gedaan?</a:t>
            </a:r>
          </a:p>
        </p:txBody>
      </p:sp>
      <p:sp>
        <p:nvSpPr>
          <p:cNvPr id="4099" name="Rectangle 3"/>
          <p:cNvSpPr>
            <a:spLocks noGrp="1" noChangeArrowheads="1"/>
          </p:cNvSpPr>
          <p:nvPr>
            <p:ph type="body" idx="1"/>
          </p:nvPr>
        </p:nvSpPr>
        <p:spPr/>
        <p:txBody>
          <a:bodyPr/>
          <a:lstStyle/>
          <a:p>
            <a:pPr eaLnBrk="1" hangingPunct="1">
              <a:lnSpc>
                <a:spcPct val="90000"/>
              </a:lnSpc>
            </a:pPr>
            <a:r>
              <a:rPr lang="nl-NL" sz="4000" dirty="0"/>
              <a:t>Profiel gekozen </a:t>
            </a:r>
          </a:p>
          <a:p>
            <a:pPr eaLnBrk="1" hangingPunct="1">
              <a:lnSpc>
                <a:spcPct val="90000"/>
              </a:lnSpc>
            </a:pPr>
            <a:r>
              <a:rPr lang="nl-NL" sz="4000" dirty="0"/>
              <a:t>Gewerkt met </a:t>
            </a:r>
            <a:r>
              <a:rPr lang="nl-NL" sz="4000" dirty="0" err="1"/>
              <a:t>keuzeweb</a:t>
            </a:r>
            <a:endParaRPr lang="nl-NL" sz="4000" dirty="0"/>
          </a:p>
          <a:p>
            <a:pPr eaLnBrk="1" hangingPunct="1">
              <a:lnSpc>
                <a:spcPct val="90000"/>
              </a:lnSpc>
            </a:pPr>
            <a:r>
              <a:rPr lang="nl-NL" sz="4000" dirty="0"/>
              <a:t>Testuitslagen LC DATA</a:t>
            </a:r>
          </a:p>
          <a:p>
            <a:pPr eaLnBrk="1" hangingPunct="1">
              <a:lnSpc>
                <a:spcPct val="90000"/>
              </a:lnSpc>
              <a:buFontTx/>
              <a:buChar char="-"/>
            </a:pPr>
            <a:r>
              <a:rPr lang="nl-NL" sz="4000" dirty="0"/>
              <a:t>Bezoek HBO NHL Stenden</a:t>
            </a:r>
          </a:p>
          <a:p>
            <a:pPr eaLnBrk="1" hangingPunct="1">
              <a:lnSpc>
                <a:spcPct val="90000"/>
              </a:lnSpc>
              <a:buFontTx/>
              <a:buChar char="-"/>
            </a:pPr>
            <a:r>
              <a:rPr lang="nl-NL" sz="4000" dirty="0"/>
              <a:t>Stagedag</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261" y="4627418"/>
            <a:ext cx="2672739" cy="2350654"/>
          </a:xfrm>
          <a:prstGeom prst="rect">
            <a:avLst/>
          </a:prstGeom>
        </p:spPr>
      </p:pic>
    </p:spTree>
    <p:extLst>
      <p:ext uri="{BB962C8B-B14F-4D97-AF65-F5344CB8AC3E}">
        <p14:creationId xmlns:p14="http://schemas.microsoft.com/office/powerpoint/2010/main" val="10437526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D7561-F2B0-4479-B3D2-D1D7797690E5}"/>
              </a:ext>
            </a:extLst>
          </p:cNvPr>
          <p:cNvSpPr>
            <a:spLocks noGrp="1"/>
          </p:cNvSpPr>
          <p:nvPr>
            <p:ph type="title"/>
          </p:nvPr>
        </p:nvSpPr>
        <p:spPr>
          <a:xfrm>
            <a:off x="1150938" y="214313"/>
            <a:ext cx="7793037" cy="1462087"/>
          </a:xfrm>
        </p:spPr>
        <p:txBody>
          <a:bodyPr wrap="square" anchor="b">
            <a:normAutofit/>
          </a:bodyPr>
          <a:lstStyle/>
          <a:p>
            <a:r>
              <a:rPr lang="nl-NL"/>
              <a:t>Extra ondersteuning/voorzieningen</a:t>
            </a:r>
          </a:p>
        </p:txBody>
      </p:sp>
      <p:graphicFrame>
        <p:nvGraphicFramePr>
          <p:cNvPr id="6" name="Tijdelijke aanduiding voor inhoud 2">
            <a:extLst>
              <a:ext uri="{FF2B5EF4-FFF2-40B4-BE49-F238E27FC236}">
                <a16:creationId xmlns:a16="http://schemas.microsoft.com/office/drawing/2014/main" id="{BC9D0CB1-4163-4B38-A592-5AC81A63AC64}"/>
              </a:ext>
            </a:extLst>
          </p:cNvPr>
          <p:cNvGraphicFramePr>
            <a:graphicFrameLocks noGrp="1"/>
          </p:cNvGraphicFramePr>
          <p:nvPr>
            <p:ph idx="1"/>
            <p:extLst>
              <p:ext uri="{D42A27DB-BD31-4B8C-83A1-F6EECF244321}">
                <p14:modId xmlns:p14="http://schemas.microsoft.com/office/powerpoint/2010/main" val="1304753300"/>
              </p:ext>
            </p:extLst>
          </p:nvPr>
        </p:nvGraphicFramePr>
        <p:xfrm>
          <a:off x="124705" y="158318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993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Belangrijke data</a:t>
            </a:r>
          </a:p>
        </p:txBody>
      </p:sp>
      <p:sp>
        <p:nvSpPr>
          <p:cNvPr id="3" name="Tijdelijke aanduiding voor inhoud 2"/>
          <p:cNvSpPr>
            <a:spLocks noGrp="1"/>
          </p:cNvSpPr>
          <p:nvPr>
            <p:ph idx="1"/>
          </p:nvPr>
        </p:nvSpPr>
        <p:spPr/>
        <p:txBody>
          <a:bodyPr/>
          <a:lstStyle/>
          <a:p>
            <a:endParaRPr lang="nl-NL" dirty="0"/>
          </a:p>
          <a:p>
            <a:endParaRPr lang="nl-NL" dirty="0"/>
          </a:p>
        </p:txBody>
      </p:sp>
      <p:sp>
        <p:nvSpPr>
          <p:cNvPr id="4" name="Tekstvak 3">
            <a:extLst>
              <a:ext uri="{FF2B5EF4-FFF2-40B4-BE49-F238E27FC236}">
                <a16:creationId xmlns:a16="http://schemas.microsoft.com/office/drawing/2014/main" id="{16336145-9998-4057-A18D-B6F46B1C45C2}"/>
              </a:ext>
            </a:extLst>
          </p:cNvPr>
          <p:cNvSpPr txBox="1"/>
          <p:nvPr/>
        </p:nvSpPr>
        <p:spPr>
          <a:xfrm>
            <a:off x="338177" y="1877921"/>
            <a:ext cx="560542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ea typeface="Tahoma"/>
              <a:cs typeface="Tahoma"/>
            </a:endParaRPr>
          </a:p>
          <a:p>
            <a:r>
              <a:rPr lang="nl-NL" dirty="0" err="1">
                <a:ea typeface="Tahoma"/>
                <a:cs typeface="Tahoma"/>
              </a:rPr>
              <a:t>RuG</a:t>
            </a:r>
            <a:r>
              <a:rPr lang="nl-NL" dirty="0">
                <a:ea typeface="Tahoma"/>
                <a:cs typeface="Tahoma"/>
              </a:rPr>
              <a:t>; Bezoek</a:t>
            </a:r>
            <a:r>
              <a:rPr lang="nl-NL" dirty="0">
                <a:ea typeface="+mn-lt"/>
                <a:cs typeface="+mn-lt"/>
              </a:rPr>
              <a:t> Online de bacheloropleidingen van de RUG</a:t>
            </a:r>
          </a:p>
          <a:p>
            <a:pPr marL="285750" indent="-285750">
              <a:buFont typeface="Arial"/>
              <a:buChar char="•"/>
            </a:pPr>
            <a:r>
              <a:rPr lang="nl-NL" dirty="0">
                <a:ea typeface="+mn-lt"/>
                <a:cs typeface="+mn-lt"/>
              </a:rPr>
              <a:t>2 t/m 6 november 2020 </a:t>
            </a:r>
          </a:p>
          <a:p>
            <a:r>
              <a:rPr lang="nl-NL" dirty="0">
                <a:ea typeface="+mn-lt"/>
                <a:cs typeface="+mn-lt"/>
              </a:rPr>
              <a:t>Inschrijving vanaf 1 oktober 2020</a:t>
            </a:r>
            <a:endParaRPr lang="nl-NL"/>
          </a:p>
          <a:p>
            <a:pPr marL="285750" indent="-285750">
              <a:buFont typeface="Arial"/>
              <a:buChar char="•"/>
            </a:pPr>
            <a:endParaRPr lang="nl-NL" dirty="0">
              <a:ea typeface="+mn-lt"/>
              <a:cs typeface="+mn-lt"/>
            </a:endParaRPr>
          </a:p>
          <a:p>
            <a:pPr marL="285750" indent="-285750">
              <a:buFont typeface="Arial"/>
              <a:buChar char="•"/>
            </a:pPr>
            <a:r>
              <a:rPr lang="nl-NL" dirty="0">
                <a:ea typeface="+mn-lt"/>
                <a:cs typeface="+mn-lt"/>
              </a:rPr>
              <a:t>25 t/m 29 januari 2021</a:t>
            </a:r>
            <a:endParaRPr lang="nl-NL" dirty="0"/>
          </a:p>
          <a:p>
            <a:r>
              <a:rPr lang="nl-NL" dirty="0">
                <a:ea typeface="+mn-lt"/>
                <a:cs typeface="+mn-lt"/>
              </a:rPr>
              <a:t>Inschrijving vanaf 1 januari 2021</a:t>
            </a:r>
          </a:p>
          <a:p>
            <a:r>
              <a:rPr lang="nl-NL" dirty="0">
                <a:ea typeface="+mn-lt"/>
                <a:cs typeface="+mn-lt"/>
              </a:rPr>
              <a:t>(Hopelijk weer op RUG)</a:t>
            </a:r>
            <a:endParaRPr lang="nl-NL" dirty="0"/>
          </a:p>
          <a:p>
            <a:pPr marL="285750" indent="-285750">
              <a:buFont typeface="Arial"/>
              <a:buChar char="•"/>
            </a:pPr>
            <a:endParaRPr lang="nl-NL" dirty="0">
              <a:ea typeface="+mn-lt"/>
              <a:cs typeface="+mn-lt"/>
            </a:endParaRPr>
          </a:p>
          <a:p>
            <a:pPr marL="285750" indent="-285750">
              <a:buFont typeface="Arial"/>
              <a:buChar char="•"/>
            </a:pPr>
            <a:r>
              <a:rPr lang="nl-NL" dirty="0">
                <a:ea typeface="+mn-lt"/>
                <a:cs typeface="+mn-lt"/>
              </a:rPr>
              <a:t>zaterdag 17 april 2021:11.00-16.00 uur</a:t>
            </a:r>
            <a:endParaRPr lang="nl-NL" dirty="0"/>
          </a:p>
          <a:p>
            <a:r>
              <a:rPr lang="nl-NL" dirty="0">
                <a:ea typeface="+mn-lt"/>
                <a:cs typeface="+mn-lt"/>
              </a:rPr>
              <a:t>Inschrijving vanaf 15 maart 2021www.rug.nl</a:t>
            </a:r>
          </a:p>
          <a:p>
            <a:endParaRPr lang="nl-NL" dirty="0">
              <a:ea typeface="Tahoma"/>
              <a:cs typeface="Tahoma"/>
            </a:endParaRPr>
          </a:p>
          <a:p>
            <a:endParaRPr lang="nl-NL" dirty="0">
              <a:ea typeface="Tahoma"/>
              <a:cs typeface="Tahoma"/>
            </a:endParaRPr>
          </a:p>
        </p:txBody>
      </p:sp>
      <p:pic>
        <p:nvPicPr>
          <p:cNvPr id="5" name="Afbeelding 5">
            <a:extLst>
              <a:ext uri="{FF2B5EF4-FFF2-40B4-BE49-F238E27FC236}">
                <a16:creationId xmlns:a16="http://schemas.microsoft.com/office/drawing/2014/main" id="{FB6EE457-E849-4B6F-8721-0A2944FC65E9}"/>
              </a:ext>
            </a:extLst>
          </p:cNvPr>
          <p:cNvPicPr>
            <a:picLocks noChangeAspect="1"/>
          </p:cNvPicPr>
          <p:nvPr/>
        </p:nvPicPr>
        <p:blipFill>
          <a:blip r:embed="rId2"/>
          <a:stretch>
            <a:fillRect/>
          </a:stretch>
        </p:blipFill>
        <p:spPr>
          <a:xfrm>
            <a:off x="5278582" y="5232607"/>
            <a:ext cx="2979357" cy="1097034"/>
          </a:xfrm>
          <a:prstGeom prst="rect">
            <a:avLst/>
          </a:prstGeom>
        </p:spPr>
      </p:pic>
    </p:spTree>
    <p:extLst>
      <p:ext uri="{BB962C8B-B14F-4D97-AF65-F5344CB8AC3E}">
        <p14:creationId xmlns:p14="http://schemas.microsoft.com/office/powerpoint/2010/main" val="37348244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53BA-680C-483A-971A-CD47F67AE86E}"/>
              </a:ext>
            </a:extLst>
          </p:cNvPr>
          <p:cNvSpPr>
            <a:spLocks noGrp="1"/>
          </p:cNvSpPr>
          <p:nvPr>
            <p:ph type="title"/>
          </p:nvPr>
        </p:nvSpPr>
        <p:spPr/>
        <p:txBody>
          <a:bodyPr/>
          <a:lstStyle/>
          <a:p>
            <a:r>
              <a:rPr lang="nl-NL" dirty="0">
                <a:ea typeface="Tahoma"/>
                <a:cs typeface="Tahoma"/>
              </a:rPr>
              <a:t>Hanze Hogeschool</a:t>
            </a:r>
            <a:br>
              <a:rPr lang="nl-NL" dirty="0">
                <a:ea typeface="Tahoma"/>
                <a:cs typeface="Tahoma"/>
              </a:rPr>
            </a:br>
            <a:r>
              <a:rPr lang="nl-NL" dirty="0">
                <a:ea typeface="Tahoma"/>
                <a:cs typeface="Tahoma"/>
                <a:hlinkClick r:id="rId2"/>
              </a:rPr>
              <a:t>www.hanze.nl</a:t>
            </a:r>
            <a:endParaRPr lang="nl-NL" dirty="0">
              <a:ea typeface="Tahoma"/>
              <a:cs typeface="Tahoma"/>
            </a:endParaRPr>
          </a:p>
        </p:txBody>
      </p:sp>
      <p:pic>
        <p:nvPicPr>
          <p:cNvPr id="5" name="Afbeelding 5" descr="Afbeelding met vogel&#10;&#10;Automatisch gegenereerde beschrijving">
            <a:extLst>
              <a:ext uri="{FF2B5EF4-FFF2-40B4-BE49-F238E27FC236}">
                <a16:creationId xmlns:a16="http://schemas.microsoft.com/office/drawing/2014/main" id="{FC456A4C-DA80-459A-8144-C12BB3FB32D8}"/>
              </a:ext>
            </a:extLst>
          </p:cNvPr>
          <p:cNvPicPr>
            <a:picLocks noGrp="1" noChangeAspect="1"/>
          </p:cNvPicPr>
          <p:nvPr>
            <p:ph idx="1"/>
          </p:nvPr>
        </p:nvPicPr>
        <p:blipFill>
          <a:blip r:embed="rId3"/>
          <a:stretch>
            <a:fillRect/>
          </a:stretch>
        </p:blipFill>
        <p:spPr>
          <a:xfrm>
            <a:off x="6221099" y="4386880"/>
            <a:ext cx="2560414" cy="2021423"/>
          </a:xfrm>
        </p:spPr>
      </p:pic>
      <p:sp>
        <p:nvSpPr>
          <p:cNvPr id="4" name="Tekstvak 3">
            <a:extLst>
              <a:ext uri="{FF2B5EF4-FFF2-40B4-BE49-F238E27FC236}">
                <a16:creationId xmlns:a16="http://schemas.microsoft.com/office/drawing/2014/main" id="{596EFC39-3C6D-4A28-B3B6-07CD2099E9C5}"/>
              </a:ext>
            </a:extLst>
          </p:cNvPr>
          <p:cNvSpPr txBox="1"/>
          <p:nvPr/>
        </p:nvSpPr>
        <p:spPr>
          <a:xfrm>
            <a:off x="1188343" y="2019615"/>
            <a:ext cx="697513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Online open </a:t>
            </a:r>
            <a:r>
              <a:rPr lang="en-US" dirty="0" err="1">
                <a:latin typeface="Arial"/>
                <a:cs typeface="Arial"/>
              </a:rPr>
              <a:t>dagen</a:t>
            </a:r>
            <a:r>
              <a:rPr lang="en-US" dirty="0">
                <a:latin typeface="Arial"/>
                <a:cs typeface="Arial"/>
              </a:rPr>
              <a:t>:</a:t>
            </a:r>
            <a:endParaRPr lang="en-US" dirty="0">
              <a:latin typeface="Tahoma"/>
              <a:ea typeface="Tahoma"/>
              <a:cs typeface="Tahoma"/>
            </a:endParaRPr>
          </a:p>
          <a:p>
            <a:pPr marL="285750" indent="-285750">
              <a:buFont typeface="Arial"/>
              <a:buChar char="•"/>
            </a:pPr>
            <a:r>
              <a:rPr lang="en-US" dirty="0" err="1">
                <a:latin typeface="Arial"/>
                <a:cs typeface="Arial"/>
              </a:rPr>
              <a:t>Zaterdag</a:t>
            </a:r>
            <a:r>
              <a:rPr lang="en-US" dirty="0">
                <a:latin typeface="Arial"/>
                <a:cs typeface="Arial"/>
              </a:rPr>
              <a:t> 14 </a:t>
            </a:r>
            <a:r>
              <a:rPr lang="en-US" dirty="0" err="1">
                <a:latin typeface="Arial"/>
                <a:cs typeface="Arial"/>
              </a:rPr>
              <a:t>november</a:t>
            </a:r>
            <a:r>
              <a:rPr lang="en-US" dirty="0">
                <a:latin typeface="Arial"/>
                <a:cs typeface="Arial"/>
              </a:rPr>
              <a:t> 2020: 10.00 -16.00 </a:t>
            </a:r>
            <a:r>
              <a:rPr lang="en-US" dirty="0" err="1">
                <a:latin typeface="Arial"/>
                <a:cs typeface="Arial"/>
              </a:rPr>
              <a:t>uur</a:t>
            </a:r>
            <a:endParaRPr lang="en-US" dirty="0" err="1">
              <a:latin typeface="Tahoma"/>
              <a:ea typeface="Tahoma"/>
              <a:cs typeface="Tahoma"/>
            </a:endParaRPr>
          </a:p>
          <a:p>
            <a:pPr marL="285750" indent="-285750">
              <a:buFont typeface="Arial"/>
              <a:buChar char="•"/>
            </a:pPr>
            <a:r>
              <a:rPr lang="en-US" b="1" dirty="0">
                <a:ea typeface="+mn-lt"/>
                <a:cs typeface="+mn-lt"/>
              </a:rPr>
              <a:t>Online Open Dag - 14 </a:t>
            </a:r>
            <a:r>
              <a:rPr lang="en-US" b="1" dirty="0" err="1">
                <a:ea typeface="+mn-lt"/>
                <a:cs typeface="+mn-lt"/>
              </a:rPr>
              <a:t>november</a:t>
            </a:r>
            <a:br>
              <a:rPr lang="en-US" b="1" dirty="0">
                <a:ea typeface="+mn-lt"/>
                <a:cs typeface="+mn-lt"/>
              </a:rPr>
            </a:br>
            <a:r>
              <a:rPr lang="en-US" b="1" dirty="0">
                <a:ea typeface="+mn-lt"/>
                <a:cs typeface="+mn-lt"/>
              </a:rPr>
              <a:t>Op 14 </a:t>
            </a:r>
            <a:r>
              <a:rPr lang="en-US" b="1" dirty="0" err="1">
                <a:ea typeface="+mn-lt"/>
                <a:cs typeface="+mn-lt"/>
              </a:rPr>
              <a:t>november</a:t>
            </a:r>
            <a:r>
              <a:rPr lang="en-US" b="1" dirty="0">
                <a:ea typeface="+mn-lt"/>
                <a:cs typeface="+mn-lt"/>
              </a:rPr>
              <a:t> is de Online Open Dag. </a:t>
            </a:r>
            <a:r>
              <a:rPr lang="en-US" b="1" dirty="0" err="1">
                <a:ea typeface="+mn-lt"/>
                <a:cs typeface="+mn-lt"/>
              </a:rPr>
              <a:t>Studiekiezers</a:t>
            </a:r>
            <a:r>
              <a:rPr lang="en-US" b="1" dirty="0">
                <a:ea typeface="+mn-lt"/>
                <a:cs typeface="+mn-lt"/>
              </a:rPr>
              <a:t> </a:t>
            </a:r>
            <a:r>
              <a:rPr lang="en-US" b="1" dirty="0" err="1">
                <a:ea typeface="+mn-lt"/>
                <a:cs typeface="+mn-lt"/>
              </a:rPr>
              <a:t>kunnen</a:t>
            </a:r>
            <a:r>
              <a:rPr lang="en-US" b="1" dirty="0">
                <a:ea typeface="+mn-lt"/>
                <a:cs typeface="+mn-lt"/>
              </a:rPr>
              <a:t> live </a:t>
            </a:r>
            <a:r>
              <a:rPr lang="en-US" b="1" dirty="0" err="1">
                <a:ea typeface="+mn-lt"/>
                <a:cs typeface="+mn-lt"/>
              </a:rPr>
              <a:t>voorlichtingen</a:t>
            </a:r>
            <a:r>
              <a:rPr lang="en-US" b="1" dirty="0">
                <a:ea typeface="+mn-lt"/>
                <a:cs typeface="+mn-lt"/>
              </a:rPr>
              <a:t> en Q&amp;A's </a:t>
            </a:r>
            <a:r>
              <a:rPr lang="en-US" b="1" dirty="0" err="1">
                <a:ea typeface="+mn-lt"/>
                <a:cs typeface="+mn-lt"/>
              </a:rPr>
              <a:t>volgen</a:t>
            </a:r>
            <a:r>
              <a:rPr lang="en-US" b="1" dirty="0">
                <a:ea typeface="+mn-lt"/>
                <a:cs typeface="+mn-lt"/>
              </a:rPr>
              <a:t>, in </a:t>
            </a:r>
            <a:r>
              <a:rPr lang="en-US" b="1" dirty="0" err="1">
                <a:ea typeface="+mn-lt"/>
                <a:cs typeface="+mn-lt"/>
              </a:rPr>
              <a:t>gesprek</a:t>
            </a:r>
            <a:r>
              <a:rPr lang="en-US" b="1" dirty="0">
                <a:ea typeface="+mn-lt"/>
                <a:cs typeface="+mn-lt"/>
              </a:rPr>
              <a:t> </a:t>
            </a:r>
            <a:r>
              <a:rPr lang="en-US" b="1" dirty="0" err="1">
                <a:ea typeface="+mn-lt"/>
                <a:cs typeface="+mn-lt"/>
              </a:rPr>
              <a:t>gaan</a:t>
            </a:r>
            <a:r>
              <a:rPr lang="en-US" b="1" dirty="0">
                <a:ea typeface="+mn-lt"/>
                <a:cs typeface="+mn-lt"/>
              </a:rPr>
              <a:t> met </a:t>
            </a:r>
            <a:r>
              <a:rPr lang="en-US" b="1" dirty="0" err="1">
                <a:ea typeface="+mn-lt"/>
                <a:cs typeface="+mn-lt"/>
              </a:rPr>
              <a:t>studiekeuzeadviseurs</a:t>
            </a:r>
            <a:r>
              <a:rPr lang="en-US" b="1" dirty="0">
                <a:ea typeface="+mn-lt"/>
                <a:cs typeface="+mn-lt"/>
              </a:rPr>
              <a:t> en </a:t>
            </a:r>
            <a:r>
              <a:rPr lang="en-US" b="1" dirty="0" err="1">
                <a:ea typeface="+mn-lt"/>
                <a:cs typeface="+mn-lt"/>
              </a:rPr>
              <a:t>verschillende</a:t>
            </a:r>
            <a:r>
              <a:rPr lang="en-US" b="1" dirty="0">
                <a:ea typeface="+mn-lt"/>
                <a:cs typeface="+mn-lt"/>
              </a:rPr>
              <a:t> video's </a:t>
            </a:r>
            <a:r>
              <a:rPr lang="en-US" b="1" dirty="0" err="1">
                <a:ea typeface="+mn-lt"/>
                <a:cs typeface="+mn-lt"/>
              </a:rPr>
              <a:t>bekijken</a:t>
            </a:r>
            <a:r>
              <a:rPr lang="en-US" b="1" dirty="0">
                <a:ea typeface="+mn-lt"/>
                <a:cs typeface="+mn-lt"/>
              </a:rPr>
              <a:t>. </a:t>
            </a:r>
            <a:r>
              <a:rPr lang="en-US" b="1" dirty="0" err="1">
                <a:ea typeface="+mn-lt"/>
                <a:cs typeface="+mn-lt"/>
              </a:rPr>
              <a:t>Ouders</a:t>
            </a:r>
            <a:r>
              <a:rPr lang="en-US" b="1" dirty="0">
                <a:ea typeface="+mn-lt"/>
                <a:cs typeface="+mn-lt"/>
              </a:rPr>
              <a:t> </a:t>
            </a:r>
            <a:r>
              <a:rPr lang="en-US" b="1" dirty="0" err="1">
                <a:ea typeface="+mn-lt"/>
                <a:cs typeface="+mn-lt"/>
              </a:rPr>
              <a:t>kunnen</a:t>
            </a:r>
            <a:r>
              <a:rPr lang="en-US" b="1" dirty="0">
                <a:ea typeface="+mn-lt"/>
                <a:cs typeface="+mn-lt"/>
              </a:rPr>
              <a:t> de live </a:t>
            </a:r>
            <a:r>
              <a:rPr lang="en-US" b="1" dirty="0" err="1">
                <a:ea typeface="+mn-lt"/>
                <a:cs typeface="+mn-lt"/>
              </a:rPr>
              <a:t>Oudervoorlichting</a:t>
            </a:r>
            <a:r>
              <a:rPr lang="en-US" b="1" dirty="0">
                <a:ea typeface="+mn-lt"/>
                <a:cs typeface="+mn-lt"/>
              </a:rPr>
              <a:t> </a:t>
            </a:r>
            <a:r>
              <a:rPr lang="en-US" b="1" dirty="0" err="1">
                <a:ea typeface="+mn-lt"/>
                <a:cs typeface="+mn-lt"/>
              </a:rPr>
              <a:t>bijwonen</a:t>
            </a:r>
            <a:r>
              <a:rPr lang="en-US" b="1" dirty="0">
                <a:ea typeface="+mn-lt"/>
                <a:cs typeface="+mn-lt"/>
              </a:rPr>
              <a:t>. </a:t>
            </a:r>
            <a:r>
              <a:rPr lang="en-US" b="1" dirty="0" err="1">
                <a:ea typeface="+mn-lt"/>
                <a:cs typeface="+mn-lt"/>
              </a:rPr>
              <a:t>Kijk</a:t>
            </a:r>
            <a:r>
              <a:rPr lang="en-US" b="1" dirty="0">
                <a:ea typeface="+mn-lt"/>
                <a:cs typeface="+mn-lt"/>
              </a:rPr>
              <a:t> </a:t>
            </a:r>
            <a:r>
              <a:rPr lang="en-US" b="1" dirty="0" err="1">
                <a:ea typeface="+mn-lt"/>
                <a:cs typeface="+mn-lt"/>
              </a:rPr>
              <a:t>voor</a:t>
            </a:r>
            <a:r>
              <a:rPr lang="en-US" b="1" dirty="0">
                <a:ea typeface="+mn-lt"/>
                <a:cs typeface="+mn-lt"/>
              </a:rPr>
              <a:t> </a:t>
            </a:r>
            <a:r>
              <a:rPr lang="en-US" b="1" dirty="0" err="1">
                <a:ea typeface="+mn-lt"/>
                <a:cs typeface="+mn-lt"/>
              </a:rPr>
              <a:t>meer</a:t>
            </a:r>
            <a:r>
              <a:rPr lang="en-US" b="1" dirty="0">
                <a:ea typeface="+mn-lt"/>
                <a:cs typeface="+mn-lt"/>
              </a:rPr>
              <a:t> </a:t>
            </a:r>
            <a:r>
              <a:rPr lang="en-US" b="1" dirty="0" err="1">
                <a:ea typeface="+mn-lt"/>
                <a:cs typeface="+mn-lt"/>
              </a:rPr>
              <a:t>informatie</a:t>
            </a:r>
            <a:r>
              <a:rPr lang="en-US" b="1" dirty="0">
                <a:ea typeface="+mn-lt"/>
                <a:cs typeface="+mn-lt"/>
              </a:rPr>
              <a:t> op </a:t>
            </a:r>
            <a:r>
              <a:rPr lang="en-US" u="sng" dirty="0">
                <a:ea typeface="+mn-lt"/>
                <a:cs typeface="+mn-lt"/>
                <a:hlinkClick r:id="rId4"/>
              </a:rPr>
              <a:t>hanze.nl/opendag</a:t>
            </a:r>
            <a:r>
              <a:rPr lang="en-US" dirty="0">
                <a:ea typeface="+mn-lt"/>
                <a:cs typeface="+mn-lt"/>
              </a:rPr>
              <a:t>.</a:t>
            </a:r>
            <a:endParaRPr lang="en-US" dirty="0">
              <a:latin typeface="Arial"/>
              <a:cs typeface="Arial"/>
            </a:endParaRPr>
          </a:p>
          <a:p>
            <a:pPr marL="285750" indent="-285750">
              <a:buFont typeface="Arial"/>
              <a:buChar char="•"/>
            </a:pPr>
            <a:r>
              <a:rPr lang="en-US" dirty="0" err="1">
                <a:latin typeface="Arial"/>
                <a:cs typeface="Arial"/>
              </a:rPr>
              <a:t>Vrijdag</a:t>
            </a:r>
            <a:r>
              <a:rPr lang="en-US" dirty="0">
                <a:latin typeface="Arial"/>
                <a:cs typeface="Arial"/>
              </a:rPr>
              <a:t> 11 </a:t>
            </a:r>
            <a:r>
              <a:rPr lang="en-US" dirty="0" err="1">
                <a:latin typeface="Arial"/>
                <a:cs typeface="Arial"/>
              </a:rPr>
              <a:t>december</a:t>
            </a:r>
            <a:r>
              <a:rPr lang="en-US" dirty="0">
                <a:latin typeface="Arial"/>
                <a:cs typeface="Arial"/>
              </a:rPr>
              <a:t> 2020: 15.00 -18.00 </a:t>
            </a:r>
            <a:r>
              <a:rPr lang="en-US" dirty="0" err="1">
                <a:latin typeface="Arial"/>
                <a:cs typeface="Arial"/>
              </a:rPr>
              <a:t>uur</a:t>
            </a:r>
            <a:r>
              <a:rPr lang="en-US" dirty="0">
                <a:latin typeface="Arial"/>
                <a:cs typeface="Arial"/>
              </a:rPr>
              <a:t> (</a:t>
            </a:r>
            <a:r>
              <a:rPr lang="en-US" dirty="0" err="1">
                <a:latin typeface="Arial"/>
                <a:cs typeface="Arial"/>
              </a:rPr>
              <a:t>alleen</a:t>
            </a:r>
            <a:r>
              <a:rPr lang="en-US" dirty="0">
                <a:latin typeface="Arial"/>
                <a:cs typeface="Arial"/>
              </a:rPr>
              <a:t> </a:t>
            </a:r>
            <a:r>
              <a:rPr lang="en-US" dirty="0" err="1">
                <a:latin typeface="Arial"/>
                <a:cs typeface="Arial"/>
              </a:rPr>
              <a:t>numerusfixus</a:t>
            </a:r>
            <a:r>
              <a:rPr lang="en-US" dirty="0">
                <a:latin typeface="Arial"/>
                <a:cs typeface="Arial"/>
              </a:rPr>
              <a:t> </a:t>
            </a:r>
            <a:r>
              <a:rPr lang="en-US" dirty="0" err="1">
                <a:latin typeface="Arial"/>
                <a:cs typeface="Arial"/>
              </a:rPr>
              <a:t>opleidingen</a:t>
            </a:r>
            <a:r>
              <a:rPr lang="en-US" dirty="0">
                <a:latin typeface="Arial"/>
                <a:cs typeface="Arial"/>
              </a:rPr>
              <a:t>)</a:t>
            </a:r>
            <a:endParaRPr lang="en-US" dirty="0">
              <a:latin typeface="Tahoma"/>
              <a:ea typeface="Tahoma"/>
              <a:cs typeface="Tahoma"/>
            </a:endParaRPr>
          </a:p>
          <a:p>
            <a:pPr marL="285750" indent="-285750">
              <a:buFont typeface="Arial"/>
              <a:buChar char="•"/>
            </a:pPr>
            <a:r>
              <a:rPr lang="en-US" dirty="0" err="1">
                <a:latin typeface="Arial"/>
                <a:cs typeface="Arial"/>
              </a:rPr>
              <a:t>Zaterdag</a:t>
            </a:r>
            <a:r>
              <a:rPr lang="en-US" dirty="0">
                <a:latin typeface="Arial"/>
                <a:cs typeface="Arial"/>
              </a:rPr>
              <a:t> 13 </a:t>
            </a:r>
            <a:r>
              <a:rPr lang="en-US" dirty="0" err="1">
                <a:latin typeface="Arial"/>
                <a:cs typeface="Arial"/>
              </a:rPr>
              <a:t>februari</a:t>
            </a:r>
            <a:r>
              <a:rPr lang="en-US" dirty="0">
                <a:latin typeface="Arial"/>
                <a:cs typeface="Arial"/>
              </a:rPr>
              <a:t> 2021: 10.00 -16.00 </a:t>
            </a:r>
            <a:r>
              <a:rPr lang="en-US" dirty="0" err="1">
                <a:latin typeface="Arial"/>
                <a:cs typeface="Arial"/>
              </a:rPr>
              <a:t>uur</a:t>
            </a:r>
            <a:endParaRPr lang="en-US" dirty="0" err="1">
              <a:latin typeface="Tahoma"/>
              <a:ea typeface="Tahoma"/>
              <a:cs typeface="Tahoma"/>
            </a:endParaRPr>
          </a:p>
          <a:p>
            <a:pPr marL="285750" indent="-285750">
              <a:buFont typeface="Arial"/>
              <a:buChar char="•"/>
            </a:pPr>
            <a:r>
              <a:rPr lang="en-US" dirty="0" err="1">
                <a:latin typeface="Arial"/>
                <a:cs typeface="Arial"/>
              </a:rPr>
              <a:t>Vrijdag</a:t>
            </a:r>
            <a:r>
              <a:rPr lang="en-US" dirty="0">
                <a:latin typeface="Arial"/>
                <a:cs typeface="Arial"/>
              </a:rPr>
              <a:t> 26 </a:t>
            </a:r>
            <a:r>
              <a:rPr lang="en-US" dirty="0" err="1">
                <a:latin typeface="Arial"/>
                <a:cs typeface="Arial"/>
              </a:rPr>
              <a:t>maart</a:t>
            </a:r>
            <a:r>
              <a:rPr lang="en-US" dirty="0">
                <a:latin typeface="Arial"/>
                <a:cs typeface="Arial"/>
              </a:rPr>
              <a:t> 2021:16.00 -19.00 </a:t>
            </a:r>
            <a:r>
              <a:rPr lang="en-US" dirty="0" err="1">
                <a:latin typeface="Arial"/>
                <a:cs typeface="Arial"/>
              </a:rPr>
              <a:t>uur</a:t>
            </a:r>
            <a:r>
              <a:rPr lang="en-US" dirty="0">
                <a:latin typeface="Arial"/>
                <a:cs typeface="Arial"/>
              </a:rPr>
              <a:t> </a:t>
            </a:r>
            <a:endParaRPr lang="en-US">
              <a:latin typeface="Tahoma"/>
              <a:ea typeface="Tahoma"/>
              <a:cs typeface="Tahoma"/>
            </a:endParaRPr>
          </a:p>
          <a:p>
            <a:pPr marL="285750" indent="-285750">
              <a:buFont typeface="Arial"/>
              <a:buChar char="•"/>
            </a:pPr>
            <a:endParaRPr lang="en-US" dirty="0">
              <a:latin typeface="Arial"/>
              <a:cs typeface="Arial"/>
            </a:endParaRPr>
          </a:p>
          <a:p>
            <a:pPr marL="285750" indent="-285750">
              <a:buFont typeface="Arial"/>
              <a:buChar char="•"/>
            </a:pPr>
            <a:endParaRPr lang="en-US">
              <a:latin typeface="Arial"/>
              <a:cs typeface="Arial"/>
            </a:endParaRPr>
          </a:p>
          <a:p>
            <a:pPr marL="285750" indent="-285750">
              <a:buFont typeface="Arial"/>
              <a:buChar char="•"/>
            </a:pPr>
            <a:r>
              <a:rPr lang="en-US" dirty="0">
                <a:latin typeface="Arial"/>
                <a:cs typeface="Arial"/>
              </a:rPr>
              <a:t>NB: </a:t>
            </a:r>
            <a:r>
              <a:rPr lang="en-US" dirty="0" err="1">
                <a:latin typeface="Arial"/>
                <a:cs typeface="Arial"/>
              </a:rPr>
              <a:t>Indien</a:t>
            </a:r>
            <a:r>
              <a:rPr lang="en-US" dirty="0">
                <a:latin typeface="Arial"/>
                <a:cs typeface="Arial"/>
              </a:rPr>
              <a:t> </a:t>
            </a:r>
            <a:r>
              <a:rPr lang="en-US" dirty="0" err="1">
                <a:latin typeface="Arial"/>
                <a:cs typeface="Arial"/>
              </a:rPr>
              <a:t>mogelijk</a:t>
            </a:r>
            <a:r>
              <a:rPr lang="en-US" dirty="0">
                <a:latin typeface="Arial"/>
                <a:cs typeface="Arial"/>
              </a:rPr>
              <a:t> </a:t>
            </a:r>
            <a:r>
              <a:rPr lang="en-US" dirty="0" err="1">
                <a:latin typeface="Arial"/>
                <a:cs typeface="Arial"/>
              </a:rPr>
              <a:t>zal</a:t>
            </a:r>
            <a:r>
              <a:rPr lang="en-US" dirty="0">
                <a:latin typeface="Arial"/>
                <a:cs typeface="Arial"/>
              </a:rPr>
              <a:t> de open </a:t>
            </a:r>
            <a:r>
              <a:rPr lang="en-US" dirty="0" err="1">
                <a:latin typeface="Arial"/>
                <a:cs typeface="Arial"/>
              </a:rPr>
              <a:t>dag</a:t>
            </a:r>
            <a:r>
              <a:rPr lang="en-US" dirty="0">
                <a:latin typeface="Arial"/>
                <a:cs typeface="Arial"/>
              </a:rPr>
              <a:t> van de </a:t>
            </a:r>
            <a:r>
              <a:rPr lang="en-US" dirty="0" err="1">
                <a:latin typeface="Arial"/>
                <a:cs typeface="Arial"/>
              </a:rPr>
              <a:t>fixus</a:t>
            </a:r>
            <a:r>
              <a:rPr lang="en-US" dirty="0">
                <a:latin typeface="Arial"/>
                <a:cs typeface="Arial"/>
              </a:rPr>
              <a:t> </a:t>
            </a:r>
            <a:r>
              <a:rPr lang="en-US" dirty="0" err="1">
                <a:latin typeface="Arial"/>
                <a:cs typeface="Arial"/>
              </a:rPr>
              <a:t>opleidingen</a:t>
            </a:r>
            <a:r>
              <a:rPr lang="en-US" dirty="0">
                <a:latin typeface="Arial"/>
                <a:cs typeface="Arial"/>
              </a:rPr>
              <a:t> </a:t>
            </a:r>
            <a:r>
              <a:rPr lang="en-US" dirty="0" err="1">
                <a:latin typeface="Arial"/>
                <a:cs typeface="Arial"/>
              </a:rPr>
              <a:t>fysiek</a:t>
            </a:r>
            <a:r>
              <a:rPr lang="en-US" dirty="0">
                <a:latin typeface="Arial"/>
                <a:cs typeface="Arial"/>
              </a:rPr>
              <a:t> </a:t>
            </a:r>
            <a:r>
              <a:rPr lang="en-US" dirty="0" err="1">
                <a:latin typeface="Arial"/>
                <a:cs typeface="Arial"/>
              </a:rPr>
              <a:t>plaatsvinden</a:t>
            </a:r>
            <a:endParaRPr lang="en-US" dirty="0">
              <a:latin typeface="Arial"/>
              <a:cs typeface="Arial"/>
            </a:endParaRP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35671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3CAE5-5E79-4141-B874-9F956B0F23C3}"/>
              </a:ext>
            </a:extLst>
          </p:cNvPr>
          <p:cNvSpPr>
            <a:spLocks noGrp="1"/>
          </p:cNvSpPr>
          <p:nvPr>
            <p:ph type="title"/>
          </p:nvPr>
        </p:nvSpPr>
        <p:spPr/>
        <p:txBody>
          <a:bodyPr/>
          <a:lstStyle/>
          <a:p>
            <a:r>
              <a:rPr lang="nl-NL" dirty="0">
                <a:ea typeface="Tahoma"/>
                <a:cs typeface="Tahoma"/>
              </a:rPr>
              <a:t>Hanzetours</a:t>
            </a:r>
            <a:endParaRPr lang="nl-NL" dirty="0"/>
          </a:p>
        </p:txBody>
      </p:sp>
      <p:sp>
        <p:nvSpPr>
          <p:cNvPr id="3" name="Tijdelijke aanduiding voor inhoud 2">
            <a:extLst>
              <a:ext uri="{FF2B5EF4-FFF2-40B4-BE49-F238E27FC236}">
                <a16:creationId xmlns:a16="http://schemas.microsoft.com/office/drawing/2014/main" id="{DD11DB72-1B4A-4F84-8E20-9AD3C3B2D8F2}"/>
              </a:ext>
            </a:extLst>
          </p:cNvPr>
          <p:cNvSpPr>
            <a:spLocks noGrp="1"/>
          </p:cNvSpPr>
          <p:nvPr>
            <p:ph idx="1"/>
          </p:nvPr>
        </p:nvSpPr>
        <p:spPr>
          <a:xfrm>
            <a:off x="1154350" y="1838234"/>
            <a:ext cx="7791292" cy="4294279"/>
          </a:xfrm>
        </p:spPr>
        <p:txBody>
          <a:bodyPr/>
          <a:lstStyle/>
          <a:p>
            <a:pPr marL="0" indent="0">
              <a:buNone/>
            </a:pPr>
            <a:r>
              <a:rPr lang="nl-NL" sz="2400" b="1" dirty="0">
                <a:ea typeface="+mn-lt"/>
                <a:cs typeface="+mn-lt"/>
              </a:rPr>
              <a:t>Natuurlijk willen studiekiezers ook écht ervaren waar ze straks misschien gaan studeren. Dat kan door mee te doen aan één van de Hanzetours. Tijdens een Hanzetour krijgen studiekiezers in kleine groepen een rondleiding door de gebouwen en langs onze studies. Studenten vertellen alles over de sfeer van het studeren aan de Hanzehogeschool. Op aanvraag zijn Hanzetours voor schoolklassen ook mogelijk. We hopen alle studiekiezers te verwelkomen tijdens een Hanzetour. Kijk voor meer informatie op </a:t>
            </a:r>
            <a:r>
              <a:rPr lang="nl-NL" sz="2400" u="sng" dirty="0">
                <a:ea typeface="+mn-lt"/>
                <a:cs typeface="+mn-lt"/>
                <a:hlinkClick r:id="rId2"/>
              </a:rPr>
              <a:t>hanze.nl/hanzetours</a:t>
            </a:r>
            <a:r>
              <a:rPr lang="nl-NL" sz="2400" dirty="0">
                <a:ea typeface="+mn-lt"/>
                <a:cs typeface="+mn-lt"/>
              </a:rPr>
              <a:t>.</a:t>
            </a:r>
            <a:endParaRPr lang="nl-NL" sz="2400" dirty="0">
              <a:ea typeface="Tahoma"/>
              <a:cs typeface="Tahoma"/>
            </a:endParaRPr>
          </a:p>
        </p:txBody>
      </p:sp>
    </p:spTree>
    <p:extLst>
      <p:ext uri="{BB962C8B-B14F-4D97-AF65-F5344CB8AC3E}">
        <p14:creationId xmlns:p14="http://schemas.microsoft.com/office/powerpoint/2010/main" val="41666454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7F369-9E41-4ADB-B08D-486F118F3443}"/>
              </a:ext>
            </a:extLst>
          </p:cNvPr>
          <p:cNvSpPr>
            <a:spLocks noGrp="1"/>
          </p:cNvSpPr>
          <p:nvPr>
            <p:ph type="title"/>
          </p:nvPr>
        </p:nvSpPr>
        <p:spPr/>
        <p:txBody>
          <a:bodyPr/>
          <a:lstStyle/>
          <a:p>
            <a:r>
              <a:rPr lang="nl-NL" dirty="0">
                <a:ea typeface="Tahoma"/>
                <a:cs typeface="Tahoma"/>
              </a:rPr>
              <a:t>Hanze studiecafé</a:t>
            </a:r>
            <a:endParaRPr lang="nl-NL" dirty="0"/>
          </a:p>
        </p:txBody>
      </p:sp>
      <p:sp>
        <p:nvSpPr>
          <p:cNvPr id="3" name="Tijdelijke aanduiding voor inhoud 2">
            <a:extLst>
              <a:ext uri="{FF2B5EF4-FFF2-40B4-BE49-F238E27FC236}">
                <a16:creationId xmlns:a16="http://schemas.microsoft.com/office/drawing/2014/main" id="{BE34013D-B2E0-4F90-8B54-0A00796C41FE}"/>
              </a:ext>
            </a:extLst>
          </p:cNvPr>
          <p:cNvSpPr>
            <a:spLocks noGrp="1"/>
          </p:cNvSpPr>
          <p:nvPr>
            <p:ph idx="1"/>
          </p:nvPr>
        </p:nvSpPr>
        <p:spPr>
          <a:xfrm>
            <a:off x="663143" y="1904358"/>
            <a:ext cx="8282499" cy="4228155"/>
          </a:xfrm>
        </p:spPr>
        <p:txBody>
          <a:bodyPr/>
          <a:lstStyle/>
          <a:p>
            <a:r>
              <a:rPr lang="nl-NL" sz="2800" dirty="0">
                <a:ea typeface="+mn-lt"/>
                <a:cs typeface="+mn-lt"/>
              </a:rPr>
              <a:t>Het Studiekeuzecafé van de Hanzehogeschool biedt jou de mogelijkheid om informeel met een student te spreken van één of twee opleidingen</a:t>
            </a:r>
          </a:p>
          <a:p>
            <a:r>
              <a:rPr lang="nl-NL" sz="2800" dirty="0">
                <a:ea typeface="+mn-lt"/>
                <a:cs typeface="+mn-lt"/>
              </a:rPr>
              <a:t>Wanneer: di. 9 maart &amp; di. 15 juni 2021</a:t>
            </a:r>
          </a:p>
          <a:p>
            <a:r>
              <a:rPr lang="nl-NL" sz="2800" dirty="0">
                <a:ea typeface="+mn-lt"/>
                <a:cs typeface="+mn-lt"/>
              </a:rPr>
              <a:t>Gezellig én informatief. </a:t>
            </a:r>
          </a:p>
          <a:p>
            <a:r>
              <a:rPr lang="nl-NL" sz="2800" dirty="0">
                <a:ea typeface="+mn-lt"/>
                <a:cs typeface="+mn-lt"/>
              </a:rPr>
              <a:t>Het Studiekeuzecafé brengt studenten en studiekiezers bij elkaar</a:t>
            </a:r>
          </a:p>
          <a:p>
            <a:pPr marL="0" indent="0">
              <a:buNone/>
            </a:pPr>
            <a:r>
              <a:rPr lang="nl-NL" sz="2800" dirty="0">
                <a:ea typeface="+mn-lt"/>
                <a:cs typeface="+mn-lt"/>
                <a:hlinkClick r:id="rId2"/>
              </a:rPr>
              <a:t>www.hanze.nl</a:t>
            </a:r>
            <a:r>
              <a:rPr lang="nl-NL" sz="2800" dirty="0">
                <a:ea typeface="+mn-lt"/>
                <a:cs typeface="+mn-lt"/>
              </a:rPr>
              <a:t>                           </a:t>
            </a:r>
            <a:endParaRPr lang="nl-NL" dirty="0">
              <a:ea typeface="Tahoma"/>
              <a:cs typeface="Tahoma"/>
            </a:endParaRPr>
          </a:p>
          <a:p>
            <a:pPr marL="0" indent="0">
              <a:buNone/>
            </a:pPr>
            <a:endParaRPr lang="nl-NL" sz="2800" dirty="0">
              <a:ea typeface="+mn-lt"/>
              <a:cs typeface="+mn-lt"/>
            </a:endParaRPr>
          </a:p>
          <a:p>
            <a:pPr marL="0" indent="0">
              <a:buNone/>
            </a:pPr>
            <a:r>
              <a:rPr lang="nl-NL" sz="2800" dirty="0">
                <a:ea typeface="+mn-lt"/>
                <a:cs typeface="+mn-lt"/>
              </a:rPr>
              <a:t>l</a:t>
            </a:r>
            <a:endParaRPr lang="nl-NL" sz="2800" dirty="0">
              <a:ea typeface="Tahoma"/>
              <a:cs typeface="Tahoma"/>
            </a:endParaRPr>
          </a:p>
        </p:txBody>
      </p:sp>
      <p:pic>
        <p:nvPicPr>
          <p:cNvPr id="4" name="Afbeelding 4" descr="Afbeelding met bloem, vogel&#10;&#10;Automatisch gegenereerde beschrijving">
            <a:extLst>
              <a:ext uri="{FF2B5EF4-FFF2-40B4-BE49-F238E27FC236}">
                <a16:creationId xmlns:a16="http://schemas.microsoft.com/office/drawing/2014/main" id="{A0A17C37-126B-40B1-95BB-92D176518BEA}"/>
              </a:ext>
            </a:extLst>
          </p:cNvPr>
          <p:cNvPicPr>
            <a:picLocks noChangeAspect="1"/>
          </p:cNvPicPr>
          <p:nvPr/>
        </p:nvPicPr>
        <p:blipFill>
          <a:blip r:embed="rId3"/>
          <a:stretch>
            <a:fillRect/>
          </a:stretch>
        </p:blipFill>
        <p:spPr>
          <a:xfrm>
            <a:off x="6317673" y="5326497"/>
            <a:ext cx="2743200" cy="1324889"/>
          </a:xfrm>
          <a:prstGeom prst="rect">
            <a:avLst/>
          </a:prstGeom>
        </p:spPr>
      </p:pic>
    </p:spTree>
    <p:extLst>
      <p:ext uri="{BB962C8B-B14F-4D97-AF65-F5344CB8AC3E}">
        <p14:creationId xmlns:p14="http://schemas.microsoft.com/office/powerpoint/2010/main" val="25552212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40B6D-3311-4B0F-8019-6217BCFA0006}"/>
              </a:ext>
            </a:extLst>
          </p:cNvPr>
          <p:cNvSpPr>
            <a:spLocks noGrp="1"/>
          </p:cNvSpPr>
          <p:nvPr>
            <p:ph type="title"/>
          </p:nvPr>
        </p:nvSpPr>
        <p:spPr/>
        <p:txBody>
          <a:bodyPr/>
          <a:lstStyle/>
          <a:p>
            <a:r>
              <a:rPr lang="nl-NL" dirty="0">
                <a:ea typeface="Tahoma"/>
                <a:cs typeface="Tahoma"/>
              </a:rPr>
              <a:t>NHL Stenden</a:t>
            </a:r>
            <a:br>
              <a:rPr lang="nl-NL" dirty="0">
                <a:ea typeface="Tahoma"/>
                <a:cs typeface="Tahoma"/>
              </a:rPr>
            </a:br>
            <a:r>
              <a:rPr lang="nl-NL" sz="2800" dirty="0">
                <a:ea typeface="Tahoma"/>
                <a:cs typeface="Tahoma"/>
                <a:hlinkClick r:id="rId2"/>
              </a:rPr>
              <a:t>www.nhlstenden.com</a:t>
            </a:r>
            <a:r>
              <a:rPr lang="nl-NL" sz="2800" dirty="0">
                <a:ea typeface="Tahoma"/>
                <a:cs typeface="Tahoma"/>
              </a:rPr>
              <a:t> </a:t>
            </a:r>
          </a:p>
        </p:txBody>
      </p:sp>
      <p:sp>
        <p:nvSpPr>
          <p:cNvPr id="3" name="Tijdelijke aanduiding voor inhoud 2">
            <a:extLst>
              <a:ext uri="{FF2B5EF4-FFF2-40B4-BE49-F238E27FC236}">
                <a16:creationId xmlns:a16="http://schemas.microsoft.com/office/drawing/2014/main" id="{80AC9316-2105-4B5C-857D-B6C575943AD5}"/>
              </a:ext>
            </a:extLst>
          </p:cNvPr>
          <p:cNvSpPr>
            <a:spLocks noGrp="1"/>
          </p:cNvSpPr>
          <p:nvPr>
            <p:ph idx="1"/>
          </p:nvPr>
        </p:nvSpPr>
        <p:spPr/>
        <p:txBody>
          <a:bodyPr/>
          <a:lstStyle/>
          <a:p>
            <a:r>
              <a:rPr lang="nl-NL" sz="2800" dirty="0">
                <a:ea typeface="+mn-lt"/>
                <a:cs typeface="+mn-lt"/>
              </a:rPr>
              <a:t>NHL/</a:t>
            </a:r>
            <a:r>
              <a:rPr lang="nl-NL" sz="2800" dirty="0" err="1">
                <a:ea typeface="+mn-lt"/>
                <a:cs typeface="+mn-lt"/>
              </a:rPr>
              <a:t>StendenOnline</a:t>
            </a:r>
            <a:r>
              <a:rPr lang="nl-NL" sz="2800" dirty="0">
                <a:ea typeface="+mn-lt"/>
                <a:cs typeface="+mn-lt"/>
              </a:rPr>
              <a:t> open dagen:</a:t>
            </a:r>
          </a:p>
          <a:p>
            <a:r>
              <a:rPr lang="nl-NL" sz="2800" dirty="0">
                <a:ea typeface="+mn-lt"/>
                <a:cs typeface="+mn-lt"/>
              </a:rPr>
              <a:t>Zaterdag 7 november 2020: 10.00 -16.00 uur</a:t>
            </a:r>
          </a:p>
          <a:p>
            <a:r>
              <a:rPr lang="nl-NL" sz="2800" dirty="0">
                <a:ea typeface="+mn-lt"/>
                <a:cs typeface="+mn-lt"/>
              </a:rPr>
              <a:t>Zaterdag 6 februari 2021: 10.00 -16.00 uur</a:t>
            </a:r>
          </a:p>
          <a:p>
            <a:r>
              <a:rPr lang="nl-NL" sz="2800" dirty="0">
                <a:ea typeface="+mn-lt"/>
                <a:cs typeface="+mn-lt"/>
              </a:rPr>
              <a:t>Donderdag 1 april 2021: 18.00 –21.00 uur</a:t>
            </a:r>
          </a:p>
          <a:p>
            <a:endParaRPr lang="nl-NL" dirty="0">
              <a:ea typeface="Tahoma"/>
              <a:cs typeface="Tahoma"/>
            </a:endParaRPr>
          </a:p>
        </p:txBody>
      </p:sp>
      <p:pic>
        <p:nvPicPr>
          <p:cNvPr id="4" name="Afbeelding 4" descr="Afbeelding met straat, teken&#10;&#10;Automatisch gegenereerde beschrijving">
            <a:extLst>
              <a:ext uri="{FF2B5EF4-FFF2-40B4-BE49-F238E27FC236}">
                <a16:creationId xmlns:a16="http://schemas.microsoft.com/office/drawing/2014/main" id="{BFDB28FA-9DC9-4F66-ABFD-E0043E225724}"/>
              </a:ext>
            </a:extLst>
          </p:cNvPr>
          <p:cNvPicPr>
            <a:picLocks noChangeAspect="1"/>
          </p:cNvPicPr>
          <p:nvPr/>
        </p:nvPicPr>
        <p:blipFill>
          <a:blip r:embed="rId3"/>
          <a:stretch>
            <a:fillRect/>
          </a:stretch>
        </p:blipFill>
        <p:spPr>
          <a:xfrm>
            <a:off x="5123309" y="4470295"/>
            <a:ext cx="2600325" cy="1752600"/>
          </a:xfrm>
          <a:prstGeom prst="rect">
            <a:avLst/>
          </a:prstGeom>
        </p:spPr>
      </p:pic>
    </p:spTree>
    <p:extLst>
      <p:ext uri="{BB962C8B-B14F-4D97-AF65-F5344CB8AC3E}">
        <p14:creationId xmlns:p14="http://schemas.microsoft.com/office/powerpoint/2010/main" val="9514026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11CE-19ED-46EB-BB0D-F35D74EC4201}"/>
              </a:ext>
            </a:extLst>
          </p:cNvPr>
          <p:cNvSpPr>
            <a:spLocks noGrp="1"/>
          </p:cNvSpPr>
          <p:nvPr>
            <p:ph type="title"/>
          </p:nvPr>
        </p:nvSpPr>
        <p:spPr/>
        <p:txBody>
          <a:bodyPr/>
          <a:lstStyle/>
          <a:p>
            <a:r>
              <a:rPr lang="nl-NL" dirty="0">
                <a:ea typeface="Tahoma"/>
                <a:cs typeface="Tahoma"/>
              </a:rPr>
              <a:t>Windesheim</a:t>
            </a:r>
            <a:br>
              <a:rPr lang="nl-NL" dirty="0">
                <a:ea typeface="Tahoma"/>
                <a:cs typeface="Tahoma"/>
              </a:rPr>
            </a:br>
            <a:r>
              <a:rPr lang="nl-NL" sz="2800" dirty="0">
                <a:ea typeface="Tahoma"/>
                <a:cs typeface="Tahoma"/>
                <a:hlinkClick r:id="rId2"/>
              </a:rPr>
              <a:t>www.windesheim.nl</a:t>
            </a:r>
            <a:endParaRPr lang="nl-NL" sz="2800" dirty="0">
              <a:ea typeface="Tahoma"/>
              <a:cs typeface="Tahoma"/>
            </a:endParaRPr>
          </a:p>
        </p:txBody>
      </p:sp>
      <p:sp>
        <p:nvSpPr>
          <p:cNvPr id="3" name="Tijdelijke aanduiding voor inhoud 2">
            <a:extLst>
              <a:ext uri="{FF2B5EF4-FFF2-40B4-BE49-F238E27FC236}">
                <a16:creationId xmlns:a16="http://schemas.microsoft.com/office/drawing/2014/main" id="{B55A2A3A-01F3-4E18-9BA6-175A15E99208}"/>
              </a:ext>
            </a:extLst>
          </p:cNvPr>
          <p:cNvSpPr>
            <a:spLocks noGrp="1"/>
          </p:cNvSpPr>
          <p:nvPr>
            <p:ph idx="1"/>
          </p:nvPr>
        </p:nvSpPr>
        <p:spPr/>
        <p:txBody>
          <a:bodyPr/>
          <a:lstStyle/>
          <a:p>
            <a:r>
              <a:rPr lang="nl-NL" dirty="0">
                <a:ea typeface="+mn-lt"/>
                <a:cs typeface="+mn-lt"/>
              </a:rPr>
              <a:t>Windesheim Online open dagen: </a:t>
            </a:r>
          </a:p>
          <a:p>
            <a:pPr marL="0" indent="0">
              <a:buNone/>
            </a:pPr>
            <a:r>
              <a:rPr lang="nl-NL" dirty="0">
                <a:ea typeface="+mn-lt"/>
                <a:cs typeface="+mn-lt"/>
              </a:rPr>
              <a:t>   2 t/m 6 november </a:t>
            </a:r>
          </a:p>
          <a:p>
            <a:pPr marL="0" indent="0">
              <a:buNone/>
            </a:pPr>
            <a:endParaRPr lang="nl-NL" dirty="0">
              <a:ea typeface="Tahoma"/>
              <a:cs typeface="Tahoma"/>
            </a:endParaRPr>
          </a:p>
          <a:p>
            <a:pPr marL="0" indent="0">
              <a:buNone/>
            </a:pPr>
            <a:endParaRPr lang="nl-NL" dirty="0">
              <a:ea typeface="Tahoma"/>
              <a:cs typeface="Tahoma"/>
            </a:endParaRPr>
          </a:p>
        </p:txBody>
      </p:sp>
      <p:pic>
        <p:nvPicPr>
          <p:cNvPr id="4" name="Afbeelding 4" descr="Afbeelding met tekening&#10;&#10;Automatisch gegenereerde beschrijving">
            <a:extLst>
              <a:ext uri="{FF2B5EF4-FFF2-40B4-BE49-F238E27FC236}">
                <a16:creationId xmlns:a16="http://schemas.microsoft.com/office/drawing/2014/main" id="{9736F146-CC61-43CF-AE91-A8E63B718436}"/>
              </a:ext>
            </a:extLst>
          </p:cNvPr>
          <p:cNvPicPr>
            <a:picLocks noChangeAspect="1"/>
          </p:cNvPicPr>
          <p:nvPr/>
        </p:nvPicPr>
        <p:blipFill>
          <a:blip r:embed="rId3"/>
          <a:stretch>
            <a:fillRect/>
          </a:stretch>
        </p:blipFill>
        <p:spPr>
          <a:xfrm>
            <a:off x="4721251" y="3715562"/>
            <a:ext cx="2743200" cy="1335024"/>
          </a:xfrm>
          <a:prstGeom prst="rect">
            <a:avLst/>
          </a:prstGeom>
        </p:spPr>
      </p:pic>
    </p:spTree>
    <p:extLst>
      <p:ext uri="{BB962C8B-B14F-4D97-AF65-F5344CB8AC3E}">
        <p14:creationId xmlns:p14="http://schemas.microsoft.com/office/powerpoint/2010/main" val="11199304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DF044-8FDE-471E-9774-39991852D196}"/>
              </a:ext>
            </a:extLst>
          </p:cNvPr>
          <p:cNvSpPr>
            <a:spLocks noGrp="1"/>
          </p:cNvSpPr>
          <p:nvPr>
            <p:ph type="title"/>
          </p:nvPr>
        </p:nvSpPr>
        <p:spPr/>
        <p:txBody>
          <a:bodyPr/>
          <a:lstStyle/>
          <a:p>
            <a:r>
              <a:rPr lang="nl-NL" dirty="0">
                <a:ea typeface="Tahoma"/>
                <a:cs typeface="Tahoma"/>
              </a:rPr>
              <a:t>Jouw keuze samengevat</a:t>
            </a:r>
            <a:endParaRPr lang="nl-NL" dirty="0"/>
          </a:p>
        </p:txBody>
      </p:sp>
      <p:sp>
        <p:nvSpPr>
          <p:cNvPr id="3" name="Tijdelijke aanduiding voor inhoud 2">
            <a:extLst>
              <a:ext uri="{FF2B5EF4-FFF2-40B4-BE49-F238E27FC236}">
                <a16:creationId xmlns:a16="http://schemas.microsoft.com/office/drawing/2014/main" id="{FB88D73A-F7ED-400E-9E1A-CBF8A8E6E224}"/>
              </a:ext>
            </a:extLst>
          </p:cNvPr>
          <p:cNvSpPr>
            <a:spLocks noGrp="1"/>
          </p:cNvSpPr>
          <p:nvPr>
            <p:ph idx="1"/>
          </p:nvPr>
        </p:nvSpPr>
        <p:spPr>
          <a:xfrm>
            <a:off x="757606" y="1838234"/>
            <a:ext cx="8188036" cy="4294279"/>
          </a:xfrm>
        </p:spPr>
        <p:txBody>
          <a:bodyPr/>
          <a:lstStyle/>
          <a:p>
            <a:pPr>
              <a:buFont typeface="Wingdings"/>
            </a:pPr>
            <a:r>
              <a:rPr lang="nl-NL" sz="2800" dirty="0">
                <a:ea typeface="+mn-lt"/>
                <a:cs typeface="+mn-lt"/>
              </a:rPr>
              <a:t>Ontdek: Ontdek je mogelijkheden en maak een selectie van studies die jij met elkaar wilt vergelijken.</a:t>
            </a:r>
          </a:p>
          <a:p>
            <a:r>
              <a:rPr lang="nl-NL" sz="2800" dirty="0">
                <a:ea typeface="+mn-lt"/>
                <a:cs typeface="+mn-lt"/>
              </a:rPr>
              <a:t>Vergelijk: Bezoek open dagen, vergelijk opleidingen en maak je selectie kleiner. Maak een top 5 van opleidingen waar jij je verder in verdiept.</a:t>
            </a:r>
          </a:p>
          <a:p>
            <a:r>
              <a:rPr lang="nl-NL" sz="2800" dirty="0">
                <a:ea typeface="+mn-lt"/>
                <a:cs typeface="+mn-lt"/>
              </a:rPr>
              <a:t>Kies: Kies jouw opleiding en informeer jezelf over de praktische zaken die horen bij het aanmelden en studeren.</a:t>
            </a:r>
          </a:p>
          <a:p>
            <a:r>
              <a:rPr lang="nl-NL" sz="2800" dirty="0">
                <a:ea typeface="+mn-lt"/>
                <a:cs typeface="+mn-lt"/>
                <a:hlinkClick r:id="rId2"/>
              </a:rPr>
              <a:t>www.studiekeuze123.nl/checklist</a:t>
            </a:r>
            <a:endParaRPr lang="nl-NL" sz="2800">
              <a:ea typeface="+mn-lt"/>
              <a:cs typeface="+mn-lt"/>
            </a:endParaRPr>
          </a:p>
          <a:p>
            <a:endParaRPr lang="nl-NL" sz="2800" dirty="0">
              <a:ea typeface="Tahoma"/>
              <a:cs typeface="Tahoma"/>
            </a:endParaRPr>
          </a:p>
        </p:txBody>
      </p:sp>
    </p:spTree>
    <p:extLst>
      <p:ext uri="{BB962C8B-B14F-4D97-AF65-F5344CB8AC3E}">
        <p14:creationId xmlns:p14="http://schemas.microsoft.com/office/powerpoint/2010/main" val="5898198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115E3-4A94-4112-BBD0-5689A93EF60A}"/>
              </a:ext>
            </a:extLst>
          </p:cNvPr>
          <p:cNvSpPr>
            <a:spLocks noGrp="1"/>
          </p:cNvSpPr>
          <p:nvPr>
            <p:ph type="title"/>
          </p:nvPr>
        </p:nvSpPr>
        <p:spPr/>
        <p:txBody>
          <a:bodyPr/>
          <a:lstStyle/>
          <a:p>
            <a:r>
              <a:rPr lang="nl-NL" dirty="0">
                <a:ea typeface="Tahoma"/>
                <a:cs typeface="Tahoma"/>
              </a:rPr>
              <a:t>Bereikbaarheid decaan</a:t>
            </a:r>
            <a:endParaRPr lang="nl-NL" dirty="0"/>
          </a:p>
        </p:txBody>
      </p:sp>
      <p:sp>
        <p:nvSpPr>
          <p:cNvPr id="3" name="Tijdelijke aanduiding voor inhoud 2">
            <a:extLst>
              <a:ext uri="{FF2B5EF4-FFF2-40B4-BE49-F238E27FC236}">
                <a16:creationId xmlns:a16="http://schemas.microsoft.com/office/drawing/2014/main" id="{39CCD245-3758-4AFD-99C9-E73DCDEC129E}"/>
              </a:ext>
            </a:extLst>
          </p:cNvPr>
          <p:cNvSpPr>
            <a:spLocks noGrp="1"/>
          </p:cNvSpPr>
          <p:nvPr>
            <p:ph idx="1"/>
          </p:nvPr>
        </p:nvSpPr>
        <p:spPr/>
        <p:txBody>
          <a:bodyPr/>
          <a:lstStyle/>
          <a:p>
            <a:r>
              <a:rPr lang="nl-NL" dirty="0">
                <a:ea typeface="Tahoma"/>
                <a:cs typeface="Tahoma"/>
                <a:hlinkClick r:id="rId2"/>
              </a:rPr>
              <a:t>Ahaerkens@ubboemmius.nl</a:t>
            </a:r>
            <a:endParaRPr lang="nl-NL">
              <a:ea typeface="Tahoma"/>
              <a:cs typeface="Tahoma"/>
            </a:endParaRPr>
          </a:p>
          <a:p>
            <a:endParaRPr lang="nl-NL" dirty="0">
              <a:ea typeface="Tahoma"/>
              <a:cs typeface="Tahoma"/>
            </a:endParaRPr>
          </a:p>
          <a:p>
            <a:r>
              <a:rPr lang="nl-NL" dirty="0">
                <a:ea typeface="Tahoma"/>
                <a:cs typeface="Tahoma"/>
              </a:rPr>
              <a:t>Decanenkamer t.o. mediatheek</a:t>
            </a:r>
          </a:p>
          <a:p>
            <a:r>
              <a:rPr lang="nl-NL" dirty="0">
                <a:ea typeface="Tahoma"/>
                <a:cs typeface="Tahoma"/>
              </a:rPr>
              <a:t>Maandag t/m donderdag</a:t>
            </a:r>
          </a:p>
        </p:txBody>
      </p:sp>
    </p:spTree>
    <p:extLst>
      <p:ext uri="{BB962C8B-B14F-4D97-AF65-F5344CB8AC3E}">
        <p14:creationId xmlns:p14="http://schemas.microsoft.com/office/powerpoint/2010/main" val="106126239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logo ubbo emmius stadskan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8532439" y="2924945"/>
            <a:ext cx="235811" cy="535431"/>
          </a:xfrm>
        </p:spPr>
        <p:txBody>
          <a:bodyPr>
            <a:normAutofit fontScale="90000"/>
          </a:bodyPr>
          <a:lstStyle/>
          <a:p>
            <a:endParaRPr lang="nl-NL" sz="6000" b="1" dirty="0">
              <a:solidFill>
                <a:srgbClr val="424899"/>
              </a:solidFill>
            </a:endParaRPr>
          </a:p>
        </p:txBody>
      </p:sp>
      <p:sp>
        <p:nvSpPr>
          <p:cNvPr id="3" name="Ondertitel 2"/>
          <p:cNvSpPr>
            <a:spLocks noGrp="1"/>
          </p:cNvSpPr>
          <p:nvPr>
            <p:ph type="subTitle" idx="1"/>
          </p:nvPr>
        </p:nvSpPr>
        <p:spPr>
          <a:xfrm>
            <a:off x="1475656" y="5013176"/>
            <a:ext cx="7056784" cy="625624"/>
          </a:xfrm>
        </p:spPr>
        <p:txBody>
          <a:bodyPr>
            <a:normAutofit fontScale="70000" lnSpcReduction="20000"/>
          </a:bodyPr>
          <a:lstStyle/>
          <a:p>
            <a:pPr algn="l"/>
            <a:r>
              <a:rPr lang="nl-NL" dirty="0">
                <a:solidFill>
                  <a:srgbClr val="424899"/>
                </a:solidFill>
              </a:rPr>
              <a:t>                                                          </a:t>
            </a:r>
            <a:r>
              <a:rPr lang="nl-NL" sz="6000" dirty="0">
                <a:solidFill>
                  <a:srgbClr val="424899"/>
                </a:solidFill>
              </a:rPr>
              <a:t>Einde</a:t>
            </a:r>
            <a:endParaRPr lang="nl-NL" dirty="0">
              <a:solidFill>
                <a:srgbClr val="424899"/>
              </a:solidFill>
            </a:endParaRPr>
          </a:p>
        </p:txBody>
      </p:sp>
      <p:pic>
        <p:nvPicPr>
          <p:cNvPr id="6" name="Afbeelding 5" descr="blokjesrand.jpg"/>
          <p:cNvPicPr>
            <a:picLocks noChangeAspect="1"/>
          </p:cNvPicPr>
          <p:nvPr/>
        </p:nvPicPr>
        <p:blipFill>
          <a:blip r:embed="rId3" cstate="print"/>
          <a:stretch>
            <a:fillRect/>
          </a:stretch>
        </p:blipFill>
        <p:spPr>
          <a:xfrm>
            <a:off x="0" y="5977762"/>
            <a:ext cx="9144000" cy="880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5"/>
          <p:cNvSpPr>
            <a:spLocks noGrp="1" noChangeArrowheads="1"/>
          </p:cNvSpPr>
          <p:nvPr>
            <p:ph type="title"/>
          </p:nvPr>
        </p:nvSpPr>
        <p:spPr/>
        <p:txBody>
          <a:bodyPr/>
          <a:lstStyle/>
          <a:p>
            <a:pPr eaLnBrk="1" hangingPunct="1"/>
            <a:r>
              <a:rPr lang="nl-NL"/>
              <a:t>COLLEGECARROUSEL VWO 4</a:t>
            </a:r>
          </a:p>
        </p:txBody>
      </p:sp>
      <p:sp>
        <p:nvSpPr>
          <p:cNvPr id="5123" name="Rectangle 22"/>
          <p:cNvSpPr>
            <a:spLocks noGrp="1" noChangeArrowheads="1"/>
          </p:cNvSpPr>
          <p:nvPr>
            <p:ph type="body" sz="half" idx="1"/>
          </p:nvPr>
        </p:nvSpPr>
        <p:spPr>
          <a:xfrm>
            <a:off x="1182688" y="2017713"/>
            <a:ext cx="3814762" cy="4114800"/>
          </a:xfrm>
        </p:spPr>
        <p:txBody>
          <a:bodyPr/>
          <a:lstStyle/>
          <a:p>
            <a:pPr eaLnBrk="1" hangingPunct="1">
              <a:defRPr/>
            </a:pPr>
            <a:r>
              <a:rPr lang="nl-NL" sz="3600" dirty="0"/>
              <a:t>Hoe werkt men aan de universiteit?</a:t>
            </a:r>
          </a:p>
          <a:p>
            <a:pPr eaLnBrk="1" hangingPunct="1">
              <a:defRPr/>
            </a:pPr>
            <a:r>
              <a:rPr lang="nl-NL" sz="3600" dirty="0"/>
              <a:t>Per faculteit die</a:t>
            </a:r>
          </a:p>
          <a:p>
            <a:pPr marL="0" indent="0" eaLnBrk="1" hangingPunct="1">
              <a:buNone/>
              <a:defRPr/>
            </a:pPr>
            <a:r>
              <a:rPr lang="nl-NL" sz="3600" dirty="0"/>
              <a:t>   aansluit bij het</a:t>
            </a:r>
          </a:p>
          <a:p>
            <a:pPr marL="0" indent="0" eaLnBrk="1" hangingPunct="1">
              <a:buNone/>
              <a:defRPr/>
            </a:pPr>
            <a:r>
              <a:rPr lang="nl-NL" sz="3600" dirty="0"/>
              <a:t>   huidig profiel</a:t>
            </a:r>
          </a:p>
          <a:p>
            <a:pPr marL="0" indent="0" eaLnBrk="1" hangingPunct="1">
              <a:buFont typeface="Wingdings" pitchFamily="2" charset="2"/>
              <a:buNone/>
              <a:defRPr/>
            </a:pPr>
            <a:r>
              <a:rPr lang="nl-NL" dirty="0"/>
              <a:t> </a:t>
            </a:r>
          </a:p>
        </p:txBody>
      </p:sp>
      <p:sp>
        <p:nvSpPr>
          <p:cNvPr id="5124" name="Rectangle 23"/>
          <p:cNvSpPr>
            <a:spLocks noGrp="1" noChangeArrowheads="1"/>
          </p:cNvSpPr>
          <p:nvPr>
            <p:ph type="body" sz="half" idx="2"/>
          </p:nvPr>
        </p:nvSpPr>
        <p:spPr>
          <a:xfrm>
            <a:off x="5140325" y="2017713"/>
            <a:ext cx="3814763" cy="4114800"/>
          </a:xfrm>
        </p:spPr>
        <p:txBody>
          <a:bodyPr/>
          <a:lstStyle/>
          <a:p>
            <a:pPr eaLnBrk="1" hangingPunct="1"/>
            <a:endParaRPr lang="nl-NL"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456" y="2623127"/>
            <a:ext cx="3795567" cy="2752437"/>
          </a:xfrm>
          <a:prstGeom prst="rect">
            <a:avLst/>
          </a:prstGeom>
        </p:spPr>
      </p:pic>
    </p:spTree>
    <p:extLst>
      <p:ext uri="{BB962C8B-B14F-4D97-AF65-F5344CB8AC3E}">
        <p14:creationId xmlns:p14="http://schemas.microsoft.com/office/powerpoint/2010/main" val="3383683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5124">
                                            <p:txEl>
                                              <p:pRg st="0" end="0"/>
                                            </p:txEl>
                                          </p:spTgt>
                                        </p:tgtEl>
                                        <p:attrNameLst>
                                          <p:attrName>style.visibility</p:attrName>
                                        </p:attrNameLst>
                                      </p:cBhvr>
                                      <p:to>
                                        <p:strVal val="visible"/>
                                      </p:to>
                                    </p:set>
                                    <p:animEffect transition="in" filter="fade">
                                      <p:cBhvr>
                                        <p:cTn id="37" dur="2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163EC-4B0D-4172-807A-8BED60662900}"/>
              </a:ext>
            </a:extLst>
          </p:cNvPr>
          <p:cNvSpPr>
            <a:spLocks noGrp="1"/>
          </p:cNvSpPr>
          <p:nvPr>
            <p:ph type="title"/>
          </p:nvPr>
        </p:nvSpPr>
        <p:spPr/>
        <p:txBody>
          <a:bodyPr/>
          <a:lstStyle/>
          <a:p>
            <a:r>
              <a:rPr lang="nl-NL" dirty="0">
                <a:ea typeface="Tahoma"/>
                <a:cs typeface="Tahoma"/>
              </a:rPr>
              <a:t>Studeren in het HO</a:t>
            </a:r>
            <a:endParaRPr lang="nl-NL" dirty="0"/>
          </a:p>
        </p:txBody>
      </p:sp>
      <p:sp>
        <p:nvSpPr>
          <p:cNvPr id="3" name="Tijdelijke aanduiding voor inhoud 2">
            <a:extLst>
              <a:ext uri="{FF2B5EF4-FFF2-40B4-BE49-F238E27FC236}">
                <a16:creationId xmlns:a16="http://schemas.microsoft.com/office/drawing/2014/main" id="{DA42EA11-194E-49A9-91B6-8E14F2FFBE19}"/>
              </a:ext>
            </a:extLst>
          </p:cNvPr>
          <p:cNvSpPr>
            <a:spLocks noGrp="1"/>
          </p:cNvSpPr>
          <p:nvPr>
            <p:ph idx="1"/>
          </p:nvPr>
        </p:nvSpPr>
        <p:spPr>
          <a:xfrm>
            <a:off x="833176" y="1904358"/>
            <a:ext cx="8112466" cy="4228155"/>
          </a:xfrm>
        </p:spPr>
        <p:txBody>
          <a:bodyPr/>
          <a:lstStyle/>
          <a:p>
            <a:r>
              <a:rPr lang="nl-NL" sz="2400" dirty="0">
                <a:ea typeface="+mn-lt"/>
                <a:cs typeface="+mn-lt"/>
              </a:rPr>
              <a:t>Binnen het hoger onderwijs is er veel ruimte om je eigen studietraject uit te stippelen, binnen en buiten je eigen opleiding</a:t>
            </a:r>
            <a:endParaRPr lang="nl-NL"/>
          </a:p>
          <a:p>
            <a:r>
              <a:rPr lang="nl-NL" sz="2400" dirty="0">
                <a:ea typeface="+mn-lt"/>
                <a:cs typeface="+mn-lt"/>
              </a:rPr>
              <a:t>Vanaf het begin van de studie krijg je een studieloopbaanbegeleider, vergelijkbaar met een mentor op de middelbare school</a:t>
            </a:r>
          </a:p>
          <a:p>
            <a:r>
              <a:rPr lang="nl-NL" sz="2400" dirty="0">
                <a:ea typeface="+mn-lt"/>
                <a:cs typeface="+mn-lt"/>
              </a:rPr>
              <a:t>Een studiejaar is verdeeld in vier periodes van tien weken</a:t>
            </a:r>
          </a:p>
          <a:p>
            <a:r>
              <a:rPr lang="nl-NL" sz="2400" dirty="0">
                <a:ea typeface="+mn-lt"/>
                <a:cs typeface="+mn-lt"/>
              </a:rPr>
              <a:t>Aan het einde van een periode vinden de tentamens plaats</a:t>
            </a:r>
          </a:p>
          <a:p>
            <a:r>
              <a:rPr lang="nl-NL" sz="2400" dirty="0">
                <a:ea typeface="+mn-lt"/>
                <a:cs typeface="+mn-lt"/>
              </a:rPr>
              <a:t>Het hoger onderwijs werkt met studiepunten</a:t>
            </a:r>
            <a:endParaRPr lang="nl-NL" sz="2400" dirty="0">
              <a:ea typeface="Tahoma"/>
              <a:cs typeface="Tahoma"/>
            </a:endParaRPr>
          </a:p>
        </p:txBody>
      </p:sp>
    </p:spTree>
    <p:extLst>
      <p:ext uri="{BB962C8B-B14F-4D97-AF65-F5344CB8AC3E}">
        <p14:creationId xmlns:p14="http://schemas.microsoft.com/office/powerpoint/2010/main" val="13143503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HBO en WO</a:t>
            </a:r>
          </a:p>
        </p:txBody>
      </p:sp>
      <p:sp>
        <p:nvSpPr>
          <p:cNvPr id="3" name="Tijdelijke aanduiding voor inhoud 2"/>
          <p:cNvSpPr>
            <a:spLocks noGrp="1"/>
          </p:cNvSpPr>
          <p:nvPr>
            <p:ph sz="half" idx="1"/>
          </p:nvPr>
        </p:nvSpPr>
        <p:spPr/>
        <p:txBody>
          <a:bodyPr/>
          <a:lstStyle/>
          <a:p>
            <a:r>
              <a:rPr lang="nl-NL"/>
              <a:t>HBO</a:t>
            </a:r>
          </a:p>
          <a:p>
            <a:pPr>
              <a:buFontTx/>
              <a:buChar char="-"/>
            </a:pPr>
            <a:r>
              <a:rPr lang="nl-NL"/>
              <a:t>Praktijk gericht</a:t>
            </a:r>
          </a:p>
          <a:p>
            <a:pPr>
              <a:buFontTx/>
              <a:buChar char="-"/>
            </a:pPr>
            <a:r>
              <a:rPr lang="nl-NL"/>
              <a:t>Begeleiding</a:t>
            </a:r>
          </a:p>
          <a:p>
            <a:pPr>
              <a:buFontTx/>
              <a:buChar char="-"/>
            </a:pPr>
            <a:r>
              <a:rPr lang="nl-NL"/>
              <a:t>4-jarige bachelor</a:t>
            </a:r>
          </a:p>
        </p:txBody>
      </p:sp>
      <p:sp>
        <p:nvSpPr>
          <p:cNvPr id="4" name="Tijdelijke aanduiding voor inhoud 3"/>
          <p:cNvSpPr>
            <a:spLocks noGrp="1"/>
          </p:cNvSpPr>
          <p:nvPr>
            <p:ph sz="half" idx="2"/>
          </p:nvPr>
        </p:nvSpPr>
        <p:spPr/>
        <p:txBody>
          <a:bodyPr/>
          <a:lstStyle/>
          <a:p>
            <a:r>
              <a:rPr lang="nl-NL"/>
              <a:t>WO</a:t>
            </a:r>
          </a:p>
          <a:p>
            <a:pPr>
              <a:buFontTx/>
              <a:buChar char="-"/>
            </a:pPr>
            <a:r>
              <a:rPr lang="nl-NL"/>
              <a:t>Theoretisch(er)</a:t>
            </a:r>
          </a:p>
          <a:p>
            <a:pPr>
              <a:buFontTx/>
              <a:buChar char="-"/>
            </a:pPr>
            <a:r>
              <a:rPr lang="nl-NL"/>
              <a:t>Zelfstudie</a:t>
            </a:r>
          </a:p>
          <a:p>
            <a:pPr>
              <a:buFontTx/>
              <a:buChar char="-"/>
            </a:pPr>
            <a:r>
              <a:rPr lang="nl-NL"/>
              <a:t>3-jarige bachelor</a:t>
            </a:r>
          </a:p>
          <a:p>
            <a:pPr>
              <a:buFontTx/>
              <a:buChar char="-"/>
            </a:pPr>
            <a:r>
              <a:rPr lang="nl-NL"/>
              <a:t>1- of 2-jarige master</a:t>
            </a:r>
          </a:p>
        </p:txBody>
      </p:sp>
    </p:spTree>
    <p:extLst>
      <p:ext uri="{BB962C8B-B14F-4D97-AF65-F5344CB8AC3E}">
        <p14:creationId xmlns:p14="http://schemas.microsoft.com/office/powerpoint/2010/main" val="18072476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80B09-458E-4CBA-A75E-696FCFC37478}"/>
              </a:ext>
            </a:extLst>
          </p:cNvPr>
          <p:cNvSpPr>
            <a:spLocks noGrp="1"/>
          </p:cNvSpPr>
          <p:nvPr>
            <p:ph type="title"/>
          </p:nvPr>
        </p:nvSpPr>
        <p:spPr/>
        <p:txBody>
          <a:bodyPr/>
          <a:lstStyle/>
          <a:p>
            <a:r>
              <a:rPr lang="nl-NL" dirty="0">
                <a:ea typeface="Tahoma"/>
                <a:cs typeface="Tahoma"/>
              </a:rPr>
              <a:t>Verschil HBO en WO (vervolg)</a:t>
            </a:r>
            <a:endParaRPr lang="nl-NL" dirty="0"/>
          </a:p>
        </p:txBody>
      </p:sp>
      <p:sp>
        <p:nvSpPr>
          <p:cNvPr id="3" name="Tijdelijke aanduiding voor inhoud 2">
            <a:extLst>
              <a:ext uri="{FF2B5EF4-FFF2-40B4-BE49-F238E27FC236}">
                <a16:creationId xmlns:a16="http://schemas.microsoft.com/office/drawing/2014/main" id="{581DA025-E12F-4572-82DC-1F5C05E44864}"/>
              </a:ext>
            </a:extLst>
          </p:cNvPr>
          <p:cNvSpPr>
            <a:spLocks noGrp="1"/>
          </p:cNvSpPr>
          <p:nvPr>
            <p:ph idx="1"/>
          </p:nvPr>
        </p:nvSpPr>
        <p:spPr>
          <a:xfrm>
            <a:off x="1182688" y="2017713"/>
            <a:ext cx="8046341" cy="4917733"/>
          </a:xfrm>
        </p:spPr>
        <p:txBody>
          <a:bodyPr/>
          <a:lstStyle/>
          <a:p>
            <a:r>
              <a:rPr lang="nl-NL" sz="2000" dirty="0">
                <a:ea typeface="Tahoma"/>
                <a:cs typeface="Tahoma"/>
              </a:rPr>
              <a:t>HBO                                WO</a:t>
            </a:r>
          </a:p>
          <a:p>
            <a:r>
              <a:rPr lang="nl-NL" sz="1600" dirty="0">
                <a:ea typeface="Tahoma"/>
                <a:cs typeface="Tahoma"/>
              </a:rPr>
              <a:t>Leren voor beroep                    . Leren onderzoek te doen</a:t>
            </a:r>
          </a:p>
          <a:p>
            <a:r>
              <a:rPr lang="nl-NL" sz="1600" dirty="0">
                <a:ea typeface="Tahoma"/>
                <a:cs typeface="Tahoma"/>
              </a:rPr>
              <a:t>Beroepsbeeld duidelijk              . Beroepsbeeld nog niet                                                                                     duidelijk</a:t>
            </a:r>
          </a:p>
          <a:p>
            <a:r>
              <a:rPr lang="nl-NL" sz="1600" dirty="0">
                <a:ea typeface="Tahoma"/>
                <a:cs typeface="Tahoma"/>
              </a:rPr>
              <a:t>Vooral praktisch                       . Vooral theoretisch</a:t>
            </a:r>
          </a:p>
          <a:p>
            <a:r>
              <a:rPr lang="nl-NL" sz="1600" dirty="0">
                <a:ea typeface="Tahoma"/>
                <a:cs typeface="Tahoma"/>
              </a:rPr>
              <a:t>Bestaande kennis toepassen      . Nieuwe kennis ontdekken</a:t>
            </a:r>
          </a:p>
          <a:p>
            <a:pPr marL="0" indent="0">
              <a:buNone/>
            </a:pPr>
            <a:r>
              <a:rPr lang="nl-NL" sz="1600" dirty="0">
                <a:ea typeface="Tahoma"/>
                <a:cs typeface="Tahoma"/>
              </a:rPr>
              <a:t>      in de praktijk                             en delen</a:t>
            </a:r>
          </a:p>
          <a:p>
            <a:r>
              <a:rPr lang="nl-NL" sz="1600" dirty="0">
                <a:ea typeface="Tahoma"/>
                <a:cs typeface="Tahoma"/>
              </a:rPr>
              <a:t>Vaardigheden en houding          . Vaardigheden voor onderzoek</a:t>
            </a:r>
          </a:p>
          <a:p>
            <a:pPr marL="0" indent="0">
              <a:buNone/>
            </a:pPr>
            <a:r>
              <a:rPr lang="nl-NL" sz="1600" dirty="0">
                <a:ea typeface="Tahoma"/>
                <a:cs typeface="Tahoma"/>
              </a:rPr>
              <a:t>      voor beroep                               en wetenschap</a:t>
            </a:r>
          </a:p>
          <a:p>
            <a:r>
              <a:rPr lang="nl-NL" sz="1600" dirty="0">
                <a:ea typeface="Tahoma"/>
                <a:cs typeface="Tahoma"/>
              </a:rPr>
              <a:t>Veel verschillende vakken          . Minder vakken, meer </a:t>
            </a:r>
          </a:p>
          <a:p>
            <a:pPr marL="0" indent="0">
              <a:buNone/>
            </a:pPr>
            <a:r>
              <a:rPr lang="nl-NL" sz="1600" dirty="0">
                <a:ea typeface="Tahoma"/>
                <a:cs typeface="Tahoma"/>
              </a:rPr>
              <a:t>                                                     verdieping</a:t>
            </a:r>
          </a:p>
          <a:p>
            <a:r>
              <a:rPr lang="nl-NL" sz="1600" dirty="0">
                <a:ea typeface="Tahoma"/>
                <a:cs typeface="Tahoma"/>
              </a:rPr>
              <a:t>Leerstof gespreid behandeld      . Leerstof geconcentreerd in hoog</a:t>
            </a:r>
          </a:p>
          <a:p>
            <a:pPr marL="0" indent="0">
              <a:buNone/>
            </a:pPr>
            <a:r>
              <a:rPr lang="nl-NL" sz="1600" dirty="0">
                <a:ea typeface="Tahoma"/>
                <a:cs typeface="Tahoma"/>
              </a:rPr>
              <a:t>                                                     tempo behandeld</a:t>
            </a:r>
          </a:p>
          <a:p>
            <a:r>
              <a:rPr lang="nl-NL" sz="1600" dirty="0">
                <a:ea typeface="Tahoma"/>
                <a:cs typeface="Tahoma"/>
              </a:rPr>
              <a:t>Veel groepsgewijs les                . Veel zelfstandig leren</a:t>
            </a:r>
          </a:p>
          <a:p>
            <a:r>
              <a:rPr lang="nl-NL" sz="1600" dirty="0">
                <a:ea typeface="Tahoma"/>
                <a:cs typeface="Tahoma"/>
              </a:rPr>
              <a:t>Vaak in klasverband                  . Vaak in grote collegezalen</a:t>
            </a:r>
          </a:p>
          <a:p>
            <a:r>
              <a:rPr lang="nl-NL" sz="1600" dirty="0">
                <a:ea typeface="Tahoma"/>
                <a:cs typeface="Tahoma"/>
              </a:rPr>
              <a:t>Opgeleid voor een beroep          . Opgeleid voor een functie</a:t>
            </a:r>
          </a:p>
          <a:p>
            <a:endParaRPr lang="nl-NL" sz="1600" dirty="0">
              <a:ea typeface="Tahoma"/>
              <a:cs typeface="Tahoma"/>
            </a:endParaRPr>
          </a:p>
        </p:txBody>
      </p:sp>
      <p:sp>
        <p:nvSpPr>
          <p:cNvPr id="4" name="Tekstvak 3">
            <a:extLst>
              <a:ext uri="{FF2B5EF4-FFF2-40B4-BE49-F238E27FC236}">
                <a16:creationId xmlns:a16="http://schemas.microsoft.com/office/drawing/2014/main" id="{D0B6050A-C442-4474-BE2E-F28AF8378D11}"/>
              </a:ext>
            </a:extLst>
          </p:cNvPr>
          <p:cNvSpPr txBox="1"/>
          <p:nvPr/>
        </p:nvSpPr>
        <p:spPr>
          <a:xfrm>
            <a:off x="3200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Klikken om tekst toe te voegen</a:t>
            </a:r>
          </a:p>
        </p:txBody>
      </p:sp>
    </p:spTree>
    <p:extLst>
      <p:ext uri="{BB962C8B-B14F-4D97-AF65-F5344CB8AC3E}">
        <p14:creationId xmlns:p14="http://schemas.microsoft.com/office/powerpoint/2010/main" val="38189506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Doorstroommatrix HBO/WO</a:t>
            </a:r>
          </a:p>
        </p:txBody>
      </p:sp>
      <p:sp>
        <p:nvSpPr>
          <p:cNvPr id="4" name="Tijdelijke aanduiding voor inhoud 3"/>
          <p:cNvSpPr>
            <a:spLocks noGrp="1"/>
          </p:cNvSpPr>
          <p:nvPr>
            <p:ph sz="half" idx="2"/>
          </p:nvPr>
        </p:nvSpPr>
        <p:spPr/>
        <p:txBody>
          <a:bodyPr/>
          <a:lstStyle/>
          <a:p>
            <a:endParaRPr lang="nl-NL"/>
          </a:p>
        </p:txBody>
      </p:sp>
      <p:pic>
        <p:nvPicPr>
          <p:cNvPr id="1026" name="Picture 2" descr="https://westeurope1-mediap.svc.ms/transform/thumbnail?provider=spo&amp;inputFormat=jpg&amp;cs=fFNQTw&amp;docid=https%3A%2F%2Fubboemmius-my.sharepoint.com%3A443%2F_api%2Fv2.0%2Fdrives%2Fb!Y-K9KSzAFkq82bZRPdqhrxd6EdvJ3wVDnmyumycliceUJtbRf_LnSIRXPKRXWEN-%2Fitems%2F01JBAKZCRW3LVHHYNAI5DKJUVKW6NECCS2%3Fversion%3DPublished&amp;access_token=eyJ0eXAiOiJKV1QiLCJhbGciOiJub25lIn0.eyJhdWQiOiIwMDAwMDAwMy0wMDAwLTBmZjEtY2UwMC0wMDAwMDAwMDAwMDAvdWJib2VtbWl1cy1teS5zaGFyZXBvaW50LmNvbUBmZjliYzZjNS0wOTQ4LTQyOWEtYTllNS1iMWM2OTExMGY3YTgiLCJpc3MiOiIwMDAwMDAwMy0wMDAwLTBmZjEtY2UwMC0wMDAwMDAwMDAwMDAiLCJuYmYiOiIxNTY4MjkxNDU2IiwiZXhwIjoiMTU2ODMxMzA1NiIsImVuZHBvaW50dXJsIjoiUGZISTRHclhjVnZtVTNvempiSXZsZXEyemEvWWttOGMrZ2sySzJ4ZDJCOD0iLCJlbmRwb2ludHVybExlbmd0aCI6IjEyMCIsImlzbG9vcGJhY2siOiJUcnVlIiwiY2lkIjoiTVRVM1lUQXpPV1l0TURCaU9TMHhNREF3TFdGbU1qWXRPVGc1TldKa1pXUmpNalJsIiwidmVyIjoiaGFzaGVkcHJvb2Z0b2tlbiIsInNpdGVpZCI6Ik1qbGlaR1V5TmpNdFl6QXlZeTAwWVRFMkxXSmpaRGt0WWpZMU1UTmtaR0ZoTVdGbSIsInNpZ25pbl9zdGF0ZSI6IltcImttc2lcIl0iLCJuYW1laWQiOiIwIy5mfG1lbWJlcnNoaXB8aHJyQHViYm9lbW1pdXMubmwiLCJuaWkiOiJtaWNyb3NvZnQuc2hhcmVwb2ludCIsImlzdXNlciI6InRydWUiLCJjYWNoZWtleSI6IjBoLmZ8bWVtYmVyc2hpcHwxMDAzN2ZmZTg1NWZlOWNmQGxpdmUuY29tIiwidHQiOiIwIiwidXNlUGVyc2lzdGVudENvb2tpZSI6IjMifQ.dzZMM2N2bE15cUhhQS9EbnVYc2JCdU9FcGE5N3ZWaFlPU3FsT2tibHN4RT0&amp;encodeFailures=1&amp;srcWidth=&amp;srcHeight=&amp;width=1262&amp;height=893&amp;action=Acce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0937" y="2017713"/>
            <a:ext cx="7793037" cy="44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49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z="6600" dirty="0"/>
              <a:t>Hoe nu verder?</a:t>
            </a:r>
          </a:p>
        </p:txBody>
      </p:sp>
      <p:sp>
        <p:nvSpPr>
          <p:cNvPr id="6147" name="Rectangle 3"/>
          <p:cNvSpPr>
            <a:spLocks noGrp="1" noChangeArrowheads="1"/>
          </p:cNvSpPr>
          <p:nvPr>
            <p:ph type="body" idx="1"/>
          </p:nvPr>
        </p:nvSpPr>
        <p:spPr>
          <a:xfrm>
            <a:off x="92364" y="2017713"/>
            <a:ext cx="8862724" cy="3995160"/>
          </a:xfrm>
        </p:spPr>
        <p:txBody>
          <a:bodyPr/>
          <a:lstStyle/>
          <a:p>
            <a:pPr algn="ctr" eaLnBrk="1" hangingPunct="1">
              <a:buFont typeface="Wingdings" pitchFamily="2" charset="2"/>
              <a:buNone/>
            </a:pPr>
            <a:r>
              <a:rPr lang="nl-NL" sz="4800" dirty="0"/>
              <a:t>Twee/drie jaar om een goede vervolgopleiding te vinden</a:t>
            </a:r>
          </a:p>
          <a:p>
            <a:pPr eaLnBrk="1" hangingPunct="1">
              <a:buFont typeface="Wingdings" pitchFamily="2" charset="2"/>
              <a:buNone/>
            </a:pPr>
            <a:r>
              <a:rPr lang="nl-NL" sz="3600" dirty="0"/>
              <a:t>Vwo 4 oriënterend</a:t>
            </a:r>
          </a:p>
          <a:p>
            <a:pPr eaLnBrk="1" hangingPunct="1">
              <a:buFont typeface="Wingdings" pitchFamily="2" charset="2"/>
              <a:buNone/>
            </a:pPr>
            <a:r>
              <a:rPr lang="nl-NL" sz="3600" dirty="0"/>
              <a:t>Vwo 5 oriënterend/diepgang</a:t>
            </a:r>
          </a:p>
          <a:p>
            <a:pPr eaLnBrk="1" hangingPunct="1">
              <a:buNone/>
            </a:pPr>
            <a:r>
              <a:rPr lang="nl-NL" sz="3600" dirty="0"/>
              <a:t>Vwo 6 diepgang en beslissen</a:t>
            </a:r>
            <a:endParaRPr lang="nl-NL" sz="3600" dirty="0">
              <a:ea typeface="Tahoma"/>
              <a:cs typeface="Tahoma"/>
            </a:endParaRPr>
          </a:p>
        </p:txBody>
      </p:sp>
      <p:sp>
        <p:nvSpPr>
          <p:cNvPr id="2" name="AutoShape 2" descr="Afbeeldingsresultaat voor studie zoeken">
            <a:hlinkClick r:id="rId2"/>
          </p:cNvPr>
          <p:cNvSpPr>
            <a:spLocks noChangeAspect="1" noChangeArrowheads="1"/>
          </p:cNvSpPr>
          <p:nvPr/>
        </p:nvSpPr>
        <p:spPr bwMode="auto">
          <a:xfrm>
            <a:off x="3206750" y="-1371600"/>
            <a:ext cx="2095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41" y="3718214"/>
            <a:ext cx="2095500" cy="2857500"/>
          </a:xfrm>
          <a:prstGeom prst="rect">
            <a:avLst/>
          </a:prstGeom>
        </p:spPr>
      </p:pic>
    </p:spTree>
    <p:extLst>
      <p:ext uri="{BB962C8B-B14F-4D97-AF65-F5344CB8AC3E}">
        <p14:creationId xmlns:p14="http://schemas.microsoft.com/office/powerpoint/2010/main" val="1985542298"/>
      </p:ext>
    </p:extLst>
  </p:cSld>
  <p:clrMapOvr>
    <a:masterClrMapping/>
  </p:clrMapOvr>
  <p:transition/>
</p:sld>
</file>

<file path=ppt/theme/theme1.xml><?xml version="1.0" encoding="utf-8"?>
<a:theme xmlns:a="http://schemas.openxmlformats.org/drawingml/2006/main" name="ubboemmius_ppt_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bbo Emmius">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2129E54FBBC84780681D0F81822C73" ma:contentTypeVersion="11" ma:contentTypeDescription="Een nieuw document maken." ma:contentTypeScope="" ma:versionID="98db6996dbf535e6572be81d819defa3">
  <xsd:schema xmlns:xsd="http://www.w3.org/2001/XMLSchema" xmlns:xs="http://www.w3.org/2001/XMLSchema" xmlns:p="http://schemas.microsoft.com/office/2006/metadata/properties" xmlns:ns3="5909ae85-be15-40e2-9276-c9742d90b1bd" xmlns:ns4="bbb1d0d8-93a6-4f0b-ae7d-5eb1468a7ae2" targetNamespace="http://schemas.microsoft.com/office/2006/metadata/properties" ma:root="true" ma:fieldsID="a5b3aac28262078b22d1ee826f74bf29" ns3:_="" ns4:_="">
    <xsd:import namespace="5909ae85-be15-40e2-9276-c9742d90b1bd"/>
    <xsd:import namespace="bbb1d0d8-93a6-4f0b-ae7d-5eb1468a7a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9ae85-be15-40e2-9276-c9742d90b1b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b1d0d8-93a6-4f0b-ae7d-5eb1468a7ae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8A4D87-76C4-4456-B4CE-0E2A0B8AB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9ae85-be15-40e2-9276-c9742d90b1bd"/>
    <ds:schemaRef ds:uri="bbb1d0d8-93a6-4f0b-ae7d-5eb1468a7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E6A9AA-7771-4293-8FE7-B11177D62189}">
  <ds:schemaRefs>
    <ds:schemaRef ds:uri="http://schemas.microsoft.com/sharepoint/v3/contenttype/forms"/>
  </ds:schemaRefs>
</ds:datastoreItem>
</file>

<file path=customXml/itemProps3.xml><?xml version="1.0" encoding="utf-8"?>
<ds:datastoreItem xmlns:ds="http://schemas.openxmlformats.org/officeDocument/2006/customXml" ds:itemID="{FF614905-A594-40E6-807B-93121AC0871E}">
  <ds:schemaRefs>
    <ds:schemaRef ds:uri="bbb1d0d8-93a6-4f0b-ae7d-5eb1468a7ae2"/>
    <ds:schemaRef ds:uri="http://purl.org/dc/dcmitype/"/>
    <ds:schemaRef ds:uri="5909ae85-be15-40e2-9276-c9742d90b1bd"/>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117</TotalTime>
  <Words>2593</Words>
  <Application>Microsoft Office PowerPoint</Application>
  <PresentationFormat>Diavoorstelling (4:3)</PresentationFormat>
  <Paragraphs>254</Paragraphs>
  <Slides>39</Slides>
  <Notes>0</Notes>
  <HiddenSlides>0</HiddenSlides>
  <MMClips>0</MMClips>
  <ScaleCrop>false</ScaleCrop>
  <HeadingPairs>
    <vt:vector size="6" baseType="variant">
      <vt:variant>
        <vt:lpstr>Gebruikte lettertypen</vt:lpstr>
      </vt:variant>
      <vt:variant>
        <vt:i4>4</vt:i4>
      </vt:variant>
      <vt:variant>
        <vt:lpstr>Thema</vt:lpstr>
      </vt:variant>
      <vt:variant>
        <vt:i4>8</vt:i4>
      </vt:variant>
      <vt:variant>
        <vt:lpstr>Diatitels</vt:lpstr>
      </vt:variant>
      <vt:variant>
        <vt:i4>39</vt:i4>
      </vt:variant>
    </vt:vector>
  </HeadingPairs>
  <TitlesOfParts>
    <vt:vector size="51" baseType="lpstr">
      <vt:lpstr>Arial</vt:lpstr>
      <vt:lpstr>Tahoma</vt:lpstr>
      <vt:lpstr>Times New Roman</vt:lpstr>
      <vt:lpstr>Wingdings</vt:lpstr>
      <vt:lpstr>ubboemmius_ppt_sjabloon</vt:lpstr>
      <vt:lpstr>1_Mengsels</vt:lpstr>
      <vt:lpstr>2_Mengsels</vt:lpstr>
      <vt:lpstr>3_Mengsels</vt:lpstr>
      <vt:lpstr>4_Mengsels</vt:lpstr>
      <vt:lpstr>5_Mengsels</vt:lpstr>
      <vt:lpstr>6_Mengsels</vt:lpstr>
      <vt:lpstr>7_Mengsels</vt:lpstr>
      <vt:lpstr>PowerPoint-presentatie</vt:lpstr>
      <vt:lpstr>PowerPoint-presentatie</vt:lpstr>
      <vt:lpstr>Wat is er in vwo3 aan LOB gedaan?</vt:lpstr>
      <vt:lpstr>COLLEGECARROUSEL VWO 4</vt:lpstr>
      <vt:lpstr>Studeren in het HO</vt:lpstr>
      <vt:lpstr>HBO en WO</vt:lpstr>
      <vt:lpstr>Verschil HBO en WO (vervolg)</vt:lpstr>
      <vt:lpstr>Doorstroommatrix HBO/WO</vt:lpstr>
      <vt:lpstr>Hoe nu verder?</vt:lpstr>
      <vt:lpstr>PowerPoint-presentatie</vt:lpstr>
      <vt:lpstr>0rientatie = verkennen</vt:lpstr>
      <vt:lpstr>PowerPoint-presentatie</vt:lpstr>
      <vt:lpstr>studiekeuzeactiviteiten</vt:lpstr>
      <vt:lpstr>vervolg</vt:lpstr>
      <vt:lpstr>studiekeuzelab</vt:lpstr>
      <vt:lpstr>Online opendag </vt:lpstr>
      <vt:lpstr>bachelorweek RuG 2 t/m 6 nov www.rug.nl/education/bachelor/bachelors-open-day online open week  (verplicht voor V5 minimaal 3 studies kiezen inschrijven vanaf 01 oktober)</vt:lpstr>
      <vt:lpstr>verdiepen</vt:lpstr>
      <vt:lpstr>Online meeloopdag</vt:lpstr>
      <vt:lpstr>Rondleidingen over de campus</vt:lpstr>
      <vt:lpstr>  Mail een student www.rug.nl/maileenstudent </vt:lpstr>
      <vt:lpstr>Wie doet wat?</vt:lpstr>
      <vt:lpstr>Portfolio</vt:lpstr>
      <vt:lpstr>Inschrijving studie</vt:lpstr>
      <vt:lpstr>NumerusFixus /Decentrale selectie</vt:lpstr>
      <vt:lpstr>Selectie studies 2021/2022</vt:lpstr>
      <vt:lpstr>Intake/matchingsgesprekken Uitvallers vooraf aan te wijzen</vt:lpstr>
      <vt:lpstr>Studiepunten (Credits)</vt:lpstr>
      <vt:lpstr>Bindend Studieadvies (BSA)</vt:lpstr>
      <vt:lpstr>Extra ondersteuning/voorzieningen</vt:lpstr>
      <vt:lpstr>Belangrijke data</vt:lpstr>
      <vt:lpstr>Hanze Hogeschool www.hanze.nl</vt:lpstr>
      <vt:lpstr>Hanzetours</vt:lpstr>
      <vt:lpstr>Hanze studiecafé</vt:lpstr>
      <vt:lpstr>NHL Stenden www.nhlstenden.com </vt:lpstr>
      <vt:lpstr>Windesheim www.windesheim.nl</vt:lpstr>
      <vt:lpstr>Jouw keuze samengevat</vt:lpstr>
      <vt:lpstr>Bereikbaarheid decaan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Angela Haerkens</dc:creator>
  <cp:lastModifiedBy>Nita Hemmen</cp:lastModifiedBy>
  <cp:revision>1088</cp:revision>
  <dcterms:modified xsi:type="dcterms:W3CDTF">2020-09-30T12:39:40Z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0x010100E62129E54FBBC84780681D0F81822C73</vt:lpwstr>
  </property>
</Properties>
</file>