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62" r:id="rId5"/>
    <p:sldId id="281" r:id="rId6"/>
    <p:sldId id="316" r:id="rId7"/>
    <p:sldId id="311" r:id="rId8"/>
    <p:sldId id="317" r:id="rId9"/>
    <p:sldId id="312" r:id="rId10"/>
    <p:sldId id="278" r:id="rId11"/>
    <p:sldId id="318" r:id="rId12"/>
    <p:sldId id="289" r:id="rId13"/>
    <p:sldId id="270" r:id="rId14"/>
    <p:sldId id="287" r:id="rId15"/>
    <p:sldId id="295" r:id="rId16"/>
    <p:sldId id="298" r:id="rId17"/>
    <p:sldId id="297" r:id="rId18"/>
    <p:sldId id="275" r:id="rId19"/>
    <p:sldId id="310" r:id="rId20"/>
    <p:sldId id="285" r:id="rId21"/>
    <p:sldId id="319" r:id="rId22"/>
    <p:sldId id="320" r:id="rId23"/>
    <p:sldId id="321" r:id="rId24"/>
    <p:sldId id="322" r:id="rId25"/>
    <p:sldId id="302" r:id="rId26"/>
    <p:sldId id="299" r:id="rId27"/>
    <p:sldId id="288" r:id="rId28"/>
    <p:sldId id="313" r:id="rId29"/>
    <p:sldId id="314" r:id="rId30"/>
    <p:sldId id="315" r:id="rId31"/>
    <p:sldId id="323" r:id="rId32"/>
    <p:sldId id="306" r:id="rId33"/>
    <p:sldId id="309" r:id="rId34"/>
    <p:sldId id="296" r:id="rId3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7"/>
    <a:srgbClr val="21428D"/>
    <a:srgbClr val="F7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33" autoAdjust="0"/>
    <p:restoredTop sz="94649"/>
  </p:normalViewPr>
  <p:slideViewPr>
    <p:cSldViewPr>
      <p:cViewPr varScale="1">
        <p:scale>
          <a:sx n="109" d="100"/>
          <a:sy n="109" d="100"/>
        </p:scale>
        <p:origin x="22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372B7-BD81-43A8-9FD8-DAC8D417D1DB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56F7B-8ACD-4423-AAB0-E36002026F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473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Mezelf voorstellen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6F7B-8ACD-4423-AAB0-E36002026FE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883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Open gesprek met ouders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6F7B-8ACD-4423-AAB0-E36002026FE3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3863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LOT toelichten, samen met volgende sheet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6F7B-8ACD-4423-AAB0-E36002026FE3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26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Graag als mentor voorbereiden en belangrijke data invoegen in de sheet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6F7B-8ACD-4423-AAB0-E36002026FE3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95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Diaposit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39C7E56C-0CD1-DF49-AEAE-495FCD5109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36" y="-18167"/>
            <a:ext cx="9229347" cy="69035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5884" y="2130425"/>
            <a:ext cx="8566596" cy="65050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6EB7"/>
                </a:solidFill>
              </a:defRPr>
            </a:lvl1pPr>
          </a:lstStyle>
          <a:p>
            <a:r>
              <a:rPr lang="nl-NL" dirty="0"/>
              <a:t>“Typ hier de titel”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23424" y="2924944"/>
            <a:ext cx="8571516" cy="1008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794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“Typ hier eventueel een ondertitel”</a:t>
            </a:r>
          </a:p>
        </p:txBody>
      </p:sp>
      <p:sp>
        <p:nvSpPr>
          <p:cNvPr id="36" name="Tijdelijke aanduiding voor datum 35"/>
          <p:cNvSpPr>
            <a:spLocks noGrp="1"/>
          </p:cNvSpPr>
          <p:nvPr>
            <p:ph type="dt" sz="half" idx="10"/>
          </p:nvPr>
        </p:nvSpPr>
        <p:spPr>
          <a:xfrm>
            <a:off x="321992" y="6459137"/>
            <a:ext cx="3817959" cy="260558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r>
              <a:rPr lang="nl-NL" b="1" dirty="0"/>
              <a:t>Versie 1.0 Definitief </a:t>
            </a:r>
            <a:r>
              <a:rPr lang="nl-NL" dirty="0"/>
              <a:t>– 27-02-2019</a:t>
            </a:r>
          </a:p>
        </p:txBody>
      </p:sp>
      <p:sp>
        <p:nvSpPr>
          <p:cNvPr id="38" name="Tijdelijke aanduiding voor dianummer 37"/>
          <p:cNvSpPr>
            <a:spLocks noGrp="1"/>
          </p:cNvSpPr>
          <p:nvPr>
            <p:ph type="sldNum" sz="quarter" idx="12"/>
          </p:nvPr>
        </p:nvSpPr>
        <p:spPr>
          <a:xfrm>
            <a:off x="8424936" y="6450509"/>
            <a:ext cx="467544" cy="2578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AA7EC8-FE29-421D-A88B-370786849EC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423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780110"/>
            <a:ext cx="6984776" cy="6326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="1">
                <a:solidFill>
                  <a:srgbClr val="006EB7"/>
                </a:solidFill>
              </a:defRPr>
            </a:lvl1pPr>
          </a:lstStyle>
          <a:p>
            <a:r>
              <a:rPr lang="nl-NL" dirty="0"/>
              <a:t>“Typ hier de titel”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sz="quarter" idx="18" hasCustomPrompt="1"/>
          </p:nvPr>
        </p:nvSpPr>
        <p:spPr>
          <a:xfrm>
            <a:off x="323528" y="2060848"/>
            <a:ext cx="8496622" cy="37444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360000" tIns="180000" rIns="180000" bIns="18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1pPr>
          </a:lstStyle>
          <a:p>
            <a:r>
              <a:rPr lang="nl-NL" noProof="0" dirty="0"/>
              <a:t>Klik op het pictogram om een tabel toe te toevoegen aan deze slide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9" hasCustomPrompt="1"/>
          </p:nvPr>
        </p:nvSpPr>
        <p:spPr>
          <a:xfrm>
            <a:off x="323850" y="5876925"/>
            <a:ext cx="8496622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nl-NL" dirty="0"/>
              <a:t>Typ hier een toelichting</a:t>
            </a:r>
          </a:p>
        </p:txBody>
      </p:sp>
      <p:sp>
        <p:nvSpPr>
          <p:cNvPr id="12" name="Tijdelijke aanduiding voor voettekst 13">
            <a:extLst>
              <a:ext uri="{FF2B5EF4-FFF2-40B4-BE49-F238E27FC236}">
                <a16:creationId xmlns:a16="http://schemas.microsoft.com/office/drawing/2014/main" id="{F71A75C5-15F4-4A4B-BE8F-848E84EE0C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23528" y="6459137"/>
            <a:ext cx="2895600" cy="260558"/>
          </a:xfrm>
        </p:spPr>
        <p:txBody>
          <a:bodyPr/>
          <a:lstStyle>
            <a:lvl1pPr>
              <a:defRPr/>
            </a:lvl1pPr>
          </a:lstStyle>
          <a:p>
            <a:r>
              <a:rPr lang="nl-NL" b="1" dirty="0"/>
              <a:t>Versie 1.0 Definitief </a:t>
            </a:r>
            <a:r>
              <a:rPr lang="nl-NL" dirty="0"/>
              <a:t>– 27-02-19</a:t>
            </a:r>
          </a:p>
        </p:txBody>
      </p:sp>
      <p:sp>
        <p:nvSpPr>
          <p:cNvPr id="13" name="Tijdelijke aanduiding voor dianummer 14">
            <a:extLst>
              <a:ext uri="{FF2B5EF4-FFF2-40B4-BE49-F238E27FC236}">
                <a16:creationId xmlns:a16="http://schemas.microsoft.com/office/drawing/2014/main" id="{F4D264AD-8C9A-5B43-9766-0EE2A38219D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424936" y="6466382"/>
            <a:ext cx="467544" cy="257866"/>
          </a:xfrm>
        </p:spPr>
        <p:txBody>
          <a:bodyPr/>
          <a:lstStyle/>
          <a:p>
            <a:fld id="{A8AA7EC8-FE29-421D-A88B-370786849EC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62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780110"/>
            <a:ext cx="6984776" cy="6326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="1">
                <a:solidFill>
                  <a:srgbClr val="006EB7"/>
                </a:solidFill>
              </a:defRPr>
            </a:lvl1pPr>
          </a:lstStyle>
          <a:p>
            <a:r>
              <a:rPr lang="nl-NL" dirty="0"/>
              <a:t>“Typ hier de titel”</a:t>
            </a:r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sz="quarter" idx="19" hasCustomPrompt="1"/>
          </p:nvPr>
        </p:nvSpPr>
        <p:spPr>
          <a:xfrm>
            <a:off x="323850" y="5876925"/>
            <a:ext cx="8496622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nl-NL" dirty="0"/>
              <a:t>Typ hier een toelichting</a:t>
            </a:r>
          </a:p>
        </p:txBody>
      </p:sp>
      <p:sp>
        <p:nvSpPr>
          <p:cNvPr id="13" name="Tijdelijke aanduiding voor media 2"/>
          <p:cNvSpPr>
            <a:spLocks noGrp="1"/>
          </p:cNvSpPr>
          <p:nvPr>
            <p:ph type="media" sz="quarter" idx="20" hasCustomPrompt="1"/>
          </p:nvPr>
        </p:nvSpPr>
        <p:spPr>
          <a:xfrm>
            <a:off x="323850" y="2060848"/>
            <a:ext cx="8496300" cy="37446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360000" tIns="180000" rIns="180000" bIns="180000"/>
          <a:lstStyle>
            <a:lvl1pPr marL="0" indent="0" algn="l">
              <a:buNone/>
              <a:defRPr sz="1600"/>
            </a:lvl1pPr>
          </a:lstStyle>
          <a:p>
            <a:r>
              <a:rPr lang="nl-NL" noProof="0" dirty="0"/>
              <a:t>Klik op het pictogram om media toe te toevoegen aan deze slide</a:t>
            </a:r>
          </a:p>
        </p:txBody>
      </p:sp>
      <p:sp>
        <p:nvSpPr>
          <p:cNvPr id="9" name="Tijdelijke aanduiding voor voettekst 13">
            <a:extLst>
              <a:ext uri="{FF2B5EF4-FFF2-40B4-BE49-F238E27FC236}">
                <a16:creationId xmlns:a16="http://schemas.microsoft.com/office/drawing/2014/main" id="{624ACE91-4E08-5942-A4FF-83F7E1D0D5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23528" y="6459137"/>
            <a:ext cx="2895600" cy="260558"/>
          </a:xfrm>
        </p:spPr>
        <p:txBody>
          <a:bodyPr/>
          <a:lstStyle>
            <a:lvl1pPr>
              <a:defRPr/>
            </a:lvl1pPr>
          </a:lstStyle>
          <a:p>
            <a:r>
              <a:rPr lang="nl-NL" b="1" dirty="0"/>
              <a:t>Versie 1.0 Definitief </a:t>
            </a:r>
            <a:r>
              <a:rPr lang="nl-NL" dirty="0"/>
              <a:t>– 27-02-19</a:t>
            </a:r>
          </a:p>
        </p:txBody>
      </p:sp>
      <p:sp>
        <p:nvSpPr>
          <p:cNvPr id="14" name="Tijdelijke aanduiding voor dianummer 14">
            <a:extLst>
              <a:ext uri="{FF2B5EF4-FFF2-40B4-BE49-F238E27FC236}">
                <a16:creationId xmlns:a16="http://schemas.microsoft.com/office/drawing/2014/main" id="{AE201035-0126-F145-9187-A8EA6E4B1C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424936" y="6466382"/>
            <a:ext cx="467544" cy="257866"/>
          </a:xfrm>
        </p:spPr>
        <p:txBody>
          <a:bodyPr/>
          <a:lstStyle/>
          <a:p>
            <a:fld id="{A8AA7EC8-FE29-421D-A88B-370786849EC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013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2 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980728"/>
            <a:ext cx="6984776" cy="7475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6EB7"/>
                </a:solidFill>
              </a:defRPr>
            </a:lvl1pPr>
          </a:lstStyle>
          <a:p>
            <a:r>
              <a:rPr lang="nl-NL" dirty="0"/>
              <a:t>“Typ hier de titel”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23528" y="1844824"/>
            <a:ext cx="8568952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794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“Typ hier eventueel een ondertitel”</a:t>
            </a: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b="1" dirty="0"/>
              <a:t>Versie 1.0 Definitief </a:t>
            </a:r>
            <a:r>
              <a:rPr lang="nl-NL" dirty="0"/>
              <a:t>– 27-02-19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33312F7F-2925-284C-BA15-46E52B6392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88024" y="2667536"/>
            <a:ext cx="4397207" cy="3672082"/>
          </a:xfrm>
          <a:custGeom>
            <a:avLst/>
            <a:gdLst>
              <a:gd name="connsiteX0" fmla="*/ 0 w 4103688"/>
              <a:gd name="connsiteY0" fmla="*/ 0 h 3671887"/>
              <a:gd name="connsiteX1" fmla="*/ 4103688 w 4103688"/>
              <a:gd name="connsiteY1" fmla="*/ 0 h 3671887"/>
              <a:gd name="connsiteX2" fmla="*/ 4103688 w 4103688"/>
              <a:gd name="connsiteY2" fmla="*/ 3671887 h 3671887"/>
              <a:gd name="connsiteX3" fmla="*/ 0 w 4103688"/>
              <a:gd name="connsiteY3" fmla="*/ 3671887 h 3671887"/>
              <a:gd name="connsiteX4" fmla="*/ 0 w 4103688"/>
              <a:gd name="connsiteY4" fmla="*/ 0 h 3671887"/>
              <a:gd name="connsiteX0" fmla="*/ 0 w 4109332"/>
              <a:gd name="connsiteY0" fmla="*/ 1315156 h 3671887"/>
              <a:gd name="connsiteX1" fmla="*/ 4109332 w 4109332"/>
              <a:gd name="connsiteY1" fmla="*/ 0 h 3671887"/>
              <a:gd name="connsiteX2" fmla="*/ 4109332 w 4109332"/>
              <a:gd name="connsiteY2" fmla="*/ 3671887 h 3671887"/>
              <a:gd name="connsiteX3" fmla="*/ 5644 w 4109332"/>
              <a:gd name="connsiteY3" fmla="*/ 3671887 h 3671887"/>
              <a:gd name="connsiteX4" fmla="*/ 0 w 4109332"/>
              <a:gd name="connsiteY4" fmla="*/ 1315156 h 3671887"/>
              <a:gd name="connsiteX0" fmla="*/ 344314 w 4453646"/>
              <a:gd name="connsiteY0" fmla="*/ 1315156 h 3671887"/>
              <a:gd name="connsiteX1" fmla="*/ 4453646 w 4453646"/>
              <a:gd name="connsiteY1" fmla="*/ 0 h 3671887"/>
              <a:gd name="connsiteX2" fmla="*/ 4453646 w 4453646"/>
              <a:gd name="connsiteY2" fmla="*/ 3671887 h 3671887"/>
              <a:gd name="connsiteX3" fmla="*/ 349958 w 4453646"/>
              <a:gd name="connsiteY3" fmla="*/ 3671887 h 3671887"/>
              <a:gd name="connsiteX4" fmla="*/ 344314 w 4453646"/>
              <a:gd name="connsiteY4" fmla="*/ 1315156 h 3671887"/>
              <a:gd name="connsiteX0" fmla="*/ 344314 w 4453646"/>
              <a:gd name="connsiteY0" fmla="*/ 1315156 h 3671887"/>
              <a:gd name="connsiteX1" fmla="*/ 4453646 w 4453646"/>
              <a:gd name="connsiteY1" fmla="*/ 0 h 3671887"/>
              <a:gd name="connsiteX2" fmla="*/ 4453646 w 4453646"/>
              <a:gd name="connsiteY2" fmla="*/ 3671887 h 3671887"/>
              <a:gd name="connsiteX3" fmla="*/ 349958 w 4453646"/>
              <a:gd name="connsiteY3" fmla="*/ 3671887 h 3671887"/>
              <a:gd name="connsiteX4" fmla="*/ 344314 w 4453646"/>
              <a:gd name="connsiteY4" fmla="*/ 1315156 h 3671887"/>
              <a:gd name="connsiteX0" fmla="*/ 344314 w 4453646"/>
              <a:gd name="connsiteY0" fmla="*/ 1363501 h 3720232"/>
              <a:gd name="connsiteX1" fmla="*/ 4453646 w 4453646"/>
              <a:gd name="connsiteY1" fmla="*/ 48345 h 3720232"/>
              <a:gd name="connsiteX2" fmla="*/ 4453646 w 4453646"/>
              <a:gd name="connsiteY2" fmla="*/ 3720232 h 3720232"/>
              <a:gd name="connsiteX3" fmla="*/ 349958 w 4453646"/>
              <a:gd name="connsiteY3" fmla="*/ 3720232 h 3720232"/>
              <a:gd name="connsiteX4" fmla="*/ 344314 w 4453646"/>
              <a:gd name="connsiteY4" fmla="*/ 1363501 h 3720232"/>
              <a:gd name="connsiteX0" fmla="*/ 697500 w 4106921"/>
              <a:gd name="connsiteY0" fmla="*/ 1342622 h 3727575"/>
              <a:gd name="connsiteX1" fmla="*/ 4106921 w 4106921"/>
              <a:gd name="connsiteY1" fmla="*/ 55688 h 3727575"/>
              <a:gd name="connsiteX2" fmla="*/ 4106921 w 4106921"/>
              <a:gd name="connsiteY2" fmla="*/ 3727575 h 3727575"/>
              <a:gd name="connsiteX3" fmla="*/ 3233 w 4106921"/>
              <a:gd name="connsiteY3" fmla="*/ 3727575 h 3727575"/>
              <a:gd name="connsiteX4" fmla="*/ 697500 w 4106921"/>
              <a:gd name="connsiteY4" fmla="*/ 1342622 h 3727575"/>
              <a:gd name="connsiteX0" fmla="*/ 697500 w 4106921"/>
              <a:gd name="connsiteY0" fmla="*/ 1287129 h 3672082"/>
              <a:gd name="connsiteX1" fmla="*/ 4106921 w 4106921"/>
              <a:gd name="connsiteY1" fmla="*/ 195 h 3672082"/>
              <a:gd name="connsiteX2" fmla="*/ 4106921 w 4106921"/>
              <a:gd name="connsiteY2" fmla="*/ 3672082 h 3672082"/>
              <a:gd name="connsiteX3" fmla="*/ 3233 w 4106921"/>
              <a:gd name="connsiteY3" fmla="*/ 3672082 h 3672082"/>
              <a:gd name="connsiteX4" fmla="*/ 697500 w 4106921"/>
              <a:gd name="connsiteY4" fmla="*/ 1287129 h 3672082"/>
              <a:gd name="connsiteX0" fmla="*/ 987791 w 4397212"/>
              <a:gd name="connsiteY0" fmla="*/ 1287129 h 3672082"/>
              <a:gd name="connsiteX1" fmla="*/ 4397212 w 4397212"/>
              <a:gd name="connsiteY1" fmla="*/ 195 h 3672082"/>
              <a:gd name="connsiteX2" fmla="*/ 4397212 w 4397212"/>
              <a:gd name="connsiteY2" fmla="*/ 3672082 h 3672082"/>
              <a:gd name="connsiteX3" fmla="*/ 12 w 4397212"/>
              <a:gd name="connsiteY3" fmla="*/ 3672082 h 3672082"/>
              <a:gd name="connsiteX4" fmla="*/ 987791 w 4397212"/>
              <a:gd name="connsiteY4" fmla="*/ 1287129 h 3672082"/>
              <a:gd name="connsiteX0" fmla="*/ 987786 w 4397207"/>
              <a:gd name="connsiteY0" fmla="*/ 1287129 h 3672082"/>
              <a:gd name="connsiteX1" fmla="*/ 4397207 w 4397207"/>
              <a:gd name="connsiteY1" fmla="*/ 195 h 3672082"/>
              <a:gd name="connsiteX2" fmla="*/ 4397207 w 4397207"/>
              <a:gd name="connsiteY2" fmla="*/ 3672082 h 3672082"/>
              <a:gd name="connsiteX3" fmla="*/ 7 w 4397207"/>
              <a:gd name="connsiteY3" fmla="*/ 3672082 h 3672082"/>
              <a:gd name="connsiteX4" fmla="*/ 987786 w 4397207"/>
              <a:gd name="connsiteY4" fmla="*/ 1287129 h 367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7207" h="3672082">
                <a:moveTo>
                  <a:pt x="987786" y="1287129"/>
                </a:moveTo>
                <a:cubicBezTo>
                  <a:pt x="1956808" y="199632"/>
                  <a:pt x="3320941" y="-7331"/>
                  <a:pt x="4397207" y="195"/>
                </a:cubicBezTo>
                <a:lnTo>
                  <a:pt x="4397207" y="3672082"/>
                </a:lnTo>
                <a:lnTo>
                  <a:pt x="7" y="3672082"/>
                </a:lnTo>
                <a:cubicBezTo>
                  <a:pt x="-1874" y="2886505"/>
                  <a:pt x="397001" y="1971106"/>
                  <a:pt x="987786" y="128712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 sz="1600"/>
            </a:lvl1pPr>
          </a:lstStyle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Klik op het pictogram om </a:t>
            </a:r>
            <a:br>
              <a:rPr lang="nl-NL" dirty="0"/>
            </a:br>
            <a:r>
              <a:rPr lang="nl-NL" dirty="0"/>
              <a:t>een afbeelding toe te </a:t>
            </a:r>
            <a:br>
              <a:rPr lang="nl-NL" dirty="0"/>
            </a:br>
            <a:r>
              <a:rPr lang="nl-NL" dirty="0"/>
              <a:t>voegen aan deze slide</a:t>
            </a:r>
          </a:p>
        </p:txBody>
      </p:sp>
    </p:spTree>
    <p:extLst>
      <p:ext uri="{BB962C8B-B14F-4D97-AF65-F5344CB8AC3E}">
        <p14:creationId xmlns:p14="http://schemas.microsoft.com/office/powerpoint/2010/main" val="127570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met 2 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980728"/>
            <a:ext cx="6984776" cy="7475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6EB7"/>
                </a:solidFill>
              </a:defRPr>
            </a:lvl1pPr>
          </a:lstStyle>
          <a:p>
            <a:r>
              <a:rPr lang="nl-NL" dirty="0"/>
              <a:t>“Typ hier de titel”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23528" y="1844824"/>
            <a:ext cx="8568952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794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“Typ hier eventueel een ondertitel”</a:t>
            </a: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b="1" dirty="0"/>
              <a:t>Versie 1.0 Definitief </a:t>
            </a:r>
            <a:r>
              <a:rPr lang="nl-NL" dirty="0"/>
              <a:t>– 27-02-19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10D6F52B-CC13-4644-A906-1AF5CAE2C72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62707" y="2605578"/>
            <a:ext cx="9269413" cy="372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540000" tIns="180000" rIns="180000" bIns="180000"/>
          <a:lstStyle>
            <a:lvl1pPr marL="0" indent="0" algn="l">
              <a:buNone/>
              <a:defRPr sz="1600"/>
            </a:lvl1pPr>
          </a:lstStyle>
          <a:p>
            <a:r>
              <a:rPr lang="nl-NL" dirty="0"/>
              <a:t>Klik op het pictogram om een afbeelding toe te voegen aan deze slide</a:t>
            </a:r>
          </a:p>
        </p:txBody>
      </p:sp>
    </p:spTree>
    <p:extLst>
      <p:ext uri="{BB962C8B-B14F-4D97-AF65-F5344CB8AC3E}">
        <p14:creationId xmlns:p14="http://schemas.microsoft.com/office/powerpoint/2010/main" val="297410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780110"/>
            <a:ext cx="6984776" cy="6326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="1">
                <a:solidFill>
                  <a:srgbClr val="006EB7"/>
                </a:solidFill>
              </a:defRPr>
            </a:lvl1pPr>
          </a:lstStyle>
          <a:p>
            <a:r>
              <a:rPr lang="nl-NL" dirty="0"/>
              <a:t>“Typ hier de titel”</a:t>
            </a:r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b="1" dirty="0"/>
              <a:t>Versie 1.0 Definitief </a:t>
            </a:r>
            <a:r>
              <a:rPr lang="nl-NL" dirty="0"/>
              <a:t>– 27-02-19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9" hasCustomPrompt="1"/>
          </p:nvPr>
        </p:nvSpPr>
        <p:spPr>
          <a:xfrm>
            <a:off x="323528" y="1628775"/>
            <a:ext cx="8496622" cy="4464050"/>
          </a:xfrm>
          <a:prstGeom prst="rect">
            <a:avLst/>
          </a:prstGeom>
        </p:spPr>
        <p:txBody>
          <a:bodyPr/>
          <a:lstStyle>
            <a:lvl1pPr>
              <a:buClr>
                <a:srgbClr val="21428D"/>
              </a:buClr>
              <a:defRPr sz="2200"/>
            </a:lvl1pPr>
            <a:lvl2pPr>
              <a:buClr>
                <a:schemeClr val="accent2"/>
              </a:buClr>
              <a:defRPr sz="2200"/>
            </a:lvl2pPr>
            <a:lvl3pPr>
              <a:buClr>
                <a:schemeClr val="accent5"/>
              </a:buClr>
              <a:defRPr sz="2200"/>
            </a:lvl3pPr>
            <a:lvl4pPr>
              <a:buClr>
                <a:schemeClr val="accent3"/>
              </a:buClr>
              <a:defRPr sz="2200"/>
            </a:lvl4pPr>
            <a:lvl5pPr>
              <a:buClr>
                <a:srgbClr val="21428D"/>
              </a:buClr>
              <a:defRPr sz="2200"/>
            </a:lvl5pPr>
          </a:lstStyle>
          <a:p>
            <a:pPr lvl="0"/>
            <a:r>
              <a:rPr lang="nl-NL" dirty="0"/>
              <a:t>Klik om de modelstijlen te bewerken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8893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780110"/>
            <a:ext cx="6984776" cy="6326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="1">
                <a:solidFill>
                  <a:srgbClr val="006EB7"/>
                </a:solidFill>
              </a:defRPr>
            </a:lvl1pPr>
          </a:lstStyle>
          <a:p>
            <a:r>
              <a:rPr lang="nl-NL" dirty="0"/>
              <a:t>“Typ hier de titel”</a:t>
            </a:r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b="1" dirty="0"/>
              <a:t>Versie 1.0 Definitief </a:t>
            </a:r>
            <a:r>
              <a:rPr lang="nl-NL" dirty="0"/>
              <a:t>– 27-02-19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8"/>
          </p:nvPr>
        </p:nvSpPr>
        <p:spPr>
          <a:xfrm>
            <a:off x="323851" y="1628775"/>
            <a:ext cx="4032126" cy="4464050"/>
          </a:xfrm>
          <a:prstGeom prst="rect">
            <a:avLst/>
          </a:prstGeom>
        </p:spPr>
        <p:txBody>
          <a:bodyPr/>
          <a:lstStyle>
            <a:lvl1pPr>
              <a:buClr>
                <a:srgbClr val="21428D"/>
              </a:buClr>
              <a:defRPr sz="2200"/>
            </a:lvl1pPr>
            <a:lvl2pPr>
              <a:buClr>
                <a:schemeClr val="accent2"/>
              </a:buClr>
              <a:defRPr sz="2200"/>
            </a:lvl2pPr>
            <a:lvl3pPr>
              <a:buClr>
                <a:schemeClr val="accent5"/>
              </a:buClr>
              <a:defRPr sz="2200"/>
            </a:lvl3pPr>
            <a:lvl4pPr>
              <a:buClr>
                <a:schemeClr val="accent3"/>
              </a:buClr>
              <a:defRPr sz="2200"/>
            </a:lvl4pPr>
            <a:lvl5pPr>
              <a:buClr>
                <a:srgbClr val="21428D"/>
              </a:buClr>
              <a:defRPr sz="22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tekst 2"/>
          <p:cNvSpPr>
            <a:spLocks noGrp="1"/>
          </p:cNvSpPr>
          <p:nvPr>
            <p:ph type="body" sz="quarter" idx="19"/>
          </p:nvPr>
        </p:nvSpPr>
        <p:spPr>
          <a:xfrm>
            <a:off x="4716016" y="1628775"/>
            <a:ext cx="4104134" cy="4464050"/>
          </a:xfrm>
          <a:prstGeom prst="rect">
            <a:avLst/>
          </a:prstGeom>
        </p:spPr>
        <p:txBody>
          <a:bodyPr/>
          <a:lstStyle>
            <a:lvl1pPr>
              <a:buClr>
                <a:srgbClr val="21428D"/>
              </a:buClr>
              <a:defRPr sz="2200"/>
            </a:lvl1pPr>
            <a:lvl2pPr>
              <a:buClr>
                <a:schemeClr val="accent2"/>
              </a:buClr>
              <a:defRPr sz="2200"/>
            </a:lvl2pPr>
            <a:lvl3pPr>
              <a:buClr>
                <a:schemeClr val="accent5"/>
              </a:buClr>
              <a:defRPr sz="2200"/>
            </a:lvl3pPr>
            <a:lvl4pPr>
              <a:buClr>
                <a:schemeClr val="accent3"/>
              </a:buClr>
              <a:defRPr sz="2200"/>
            </a:lvl4pPr>
            <a:lvl5pPr>
              <a:buClr>
                <a:srgbClr val="21428D"/>
              </a:buClr>
              <a:defRPr sz="22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993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met 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780110"/>
            <a:ext cx="6984776" cy="6326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="1">
                <a:solidFill>
                  <a:srgbClr val="006EB7"/>
                </a:solidFill>
              </a:defRPr>
            </a:lvl1pPr>
          </a:lstStyle>
          <a:p>
            <a:r>
              <a:rPr lang="nl-NL" dirty="0"/>
              <a:t>“Typ hier de titel”</a:t>
            </a:r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80112" y="4112825"/>
            <a:ext cx="3240359" cy="1980000"/>
          </a:xfrm>
          <a:custGeom>
            <a:avLst/>
            <a:gdLst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37282 w 4514850"/>
              <a:gd name="connsiteY5" fmla="*/ 3616096 h 3616096"/>
              <a:gd name="connsiteX6" fmla="*/ 0 w 4514850"/>
              <a:gd name="connsiteY6" fmla="*/ 3578814 h 3616096"/>
              <a:gd name="connsiteX7" fmla="*/ 0 w 4514850"/>
              <a:gd name="connsiteY7" fmla="*/ 0 h 3616096"/>
              <a:gd name="connsiteX8" fmla="*/ 0 w 4514850"/>
              <a:gd name="connsiteY8" fmla="*/ 0 h 3616096"/>
              <a:gd name="connsiteX0" fmla="*/ 0 w 4514850"/>
              <a:gd name="connsiteY0" fmla="*/ 0 h 3624107"/>
              <a:gd name="connsiteX1" fmla="*/ 4514850 w 4514850"/>
              <a:gd name="connsiteY1" fmla="*/ 0 h 3624107"/>
              <a:gd name="connsiteX2" fmla="*/ 4514850 w 4514850"/>
              <a:gd name="connsiteY2" fmla="*/ 0 h 3624107"/>
              <a:gd name="connsiteX3" fmla="*/ 4514850 w 4514850"/>
              <a:gd name="connsiteY3" fmla="*/ 3578814 h 3624107"/>
              <a:gd name="connsiteX4" fmla="*/ 4477568 w 4514850"/>
              <a:gd name="connsiteY4" fmla="*/ 3616096 h 3624107"/>
              <a:gd name="connsiteX5" fmla="*/ 37282 w 4514850"/>
              <a:gd name="connsiteY5" fmla="*/ 3616096 h 3624107"/>
              <a:gd name="connsiteX6" fmla="*/ 0 w 4514850"/>
              <a:gd name="connsiteY6" fmla="*/ 3614533 h 3624107"/>
              <a:gd name="connsiteX7" fmla="*/ 0 w 4514850"/>
              <a:gd name="connsiteY7" fmla="*/ 0 h 3624107"/>
              <a:gd name="connsiteX8" fmla="*/ 0 w 4514850"/>
              <a:gd name="connsiteY8" fmla="*/ 0 h 3624107"/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0 w 4514850"/>
              <a:gd name="connsiteY5" fmla="*/ 3614533 h 3616096"/>
              <a:gd name="connsiteX6" fmla="*/ 0 w 4514850"/>
              <a:gd name="connsiteY6" fmla="*/ 0 h 3616096"/>
              <a:gd name="connsiteX7" fmla="*/ 0 w 4514850"/>
              <a:gd name="connsiteY7" fmla="*/ 0 h 361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4850" h="3616096">
                <a:moveTo>
                  <a:pt x="0" y="0"/>
                </a:moveTo>
                <a:lnTo>
                  <a:pt x="4514850" y="0"/>
                </a:lnTo>
                <a:lnTo>
                  <a:pt x="4514850" y="0"/>
                </a:lnTo>
                <a:lnTo>
                  <a:pt x="4514850" y="3578814"/>
                </a:lnTo>
                <a:cubicBezTo>
                  <a:pt x="4514850" y="3599404"/>
                  <a:pt x="4498158" y="3616096"/>
                  <a:pt x="4477568" y="3616096"/>
                </a:cubicBezTo>
                <a:lnTo>
                  <a:pt x="0" y="36145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6D7"/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 noProof="0" dirty="0"/>
              <a:t>Klik op het pictogram om een afbeelding toe te toevoegen aan deze slide</a:t>
            </a:r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580112" y="2060848"/>
            <a:ext cx="3240359" cy="1980000"/>
          </a:xfrm>
          <a:custGeom>
            <a:avLst/>
            <a:gdLst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37282 w 4514850"/>
              <a:gd name="connsiteY5" fmla="*/ 3616096 h 3616096"/>
              <a:gd name="connsiteX6" fmla="*/ 0 w 4514850"/>
              <a:gd name="connsiteY6" fmla="*/ 3578814 h 3616096"/>
              <a:gd name="connsiteX7" fmla="*/ 0 w 4514850"/>
              <a:gd name="connsiteY7" fmla="*/ 0 h 3616096"/>
              <a:gd name="connsiteX8" fmla="*/ 0 w 4514850"/>
              <a:gd name="connsiteY8" fmla="*/ 0 h 3616096"/>
              <a:gd name="connsiteX0" fmla="*/ 0 w 4514850"/>
              <a:gd name="connsiteY0" fmla="*/ 0 h 3624107"/>
              <a:gd name="connsiteX1" fmla="*/ 4514850 w 4514850"/>
              <a:gd name="connsiteY1" fmla="*/ 0 h 3624107"/>
              <a:gd name="connsiteX2" fmla="*/ 4514850 w 4514850"/>
              <a:gd name="connsiteY2" fmla="*/ 0 h 3624107"/>
              <a:gd name="connsiteX3" fmla="*/ 4514850 w 4514850"/>
              <a:gd name="connsiteY3" fmla="*/ 3578814 h 3624107"/>
              <a:gd name="connsiteX4" fmla="*/ 4477568 w 4514850"/>
              <a:gd name="connsiteY4" fmla="*/ 3616096 h 3624107"/>
              <a:gd name="connsiteX5" fmla="*/ 37282 w 4514850"/>
              <a:gd name="connsiteY5" fmla="*/ 3616096 h 3624107"/>
              <a:gd name="connsiteX6" fmla="*/ 0 w 4514850"/>
              <a:gd name="connsiteY6" fmla="*/ 3614533 h 3624107"/>
              <a:gd name="connsiteX7" fmla="*/ 0 w 4514850"/>
              <a:gd name="connsiteY7" fmla="*/ 0 h 3624107"/>
              <a:gd name="connsiteX8" fmla="*/ 0 w 4514850"/>
              <a:gd name="connsiteY8" fmla="*/ 0 h 3624107"/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0 w 4514850"/>
              <a:gd name="connsiteY5" fmla="*/ 3614533 h 3616096"/>
              <a:gd name="connsiteX6" fmla="*/ 0 w 4514850"/>
              <a:gd name="connsiteY6" fmla="*/ 0 h 3616096"/>
              <a:gd name="connsiteX7" fmla="*/ 0 w 4514850"/>
              <a:gd name="connsiteY7" fmla="*/ 0 h 361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4850" h="3616096">
                <a:moveTo>
                  <a:pt x="0" y="0"/>
                </a:moveTo>
                <a:lnTo>
                  <a:pt x="4514850" y="0"/>
                </a:lnTo>
                <a:lnTo>
                  <a:pt x="4514850" y="0"/>
                </a:lnTo>
                <a:lnTo>
                  <a:pt x="4514850" y="3578814"/>
                </a:lnTo>
                <a:cubicBezTo>
                  <a:pt x="4514850" y="3599404"/>
                  <a:pt x="4498158" y="3616096"/>
                  <a:pt x="4477568" y="3616096"/>
                </a:cubicBezTo>
                <a:lnTo>
                  <a:pt x="0" y="36145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6D7"/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 noProof="0" dirty="0"/>
              <a:t>Klik op het pictogram om een afbeelding toe te toevoegen aan deze slide</a:t>
            </a:r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sz="quarter" idx="18"/>
          </p:nvPr>
        </p:nvSpPr>
        <p:spPr>
          <a:xfrm>
            <a:off x="323850" y="1628775"/>
            <a:ext cx="4968875" cy="4464050"/>
          </a:xfrm>
          <a:prstGeom prst="rect">
            <a:avLst/>
          </a:prstGeom>
        </p:spPr>
        <p:txBody>
          <a:bodyPr/>
          <a:lstStyle>
            <a:lvl1pPr>
              <a:buClr>
                <a:srgbClr val="21428D"/>
              </a:buClr>
              <a:defRPr sz="2200"/>
            </a:lvl1pPr>
            <a:lvl2pPr>
              <a:buClr>
                <a:schemeClr val="accent2"/>
              </a:buClr>
              <a:defRPr sz="2200"/>
            </a:lvl2pPr>
            <a:lvl3pPr>
              <a:buClr>
                <a:schemeClr val="accent5"/>
              </a:buClr>
              <a:defRPr sz="2200"/>
            </a:lvl3pPr>
            <a:lvl4pPr>
              <a:buClr>
                <a:schemeClr val="accent3"/>
              </a:buClr>
              <a:defRPr sz="2200"/>
            </a:lvl4pPr>
            <a:lvl5pPr>
              <a:buClr>
                <a:srgbClr val="21428D"/>
              </a:buClr>
              <a:defRPr sz="22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voettekst 13">
            <a:extLst>
              <a:ext uri="{FF2B5EF4-FFF2-40B4-BE49-F238E27FC236}">
                <a16:creationId xmlns:a16="http://schemas.microsoft.com/office/drawing/2014/main" id="{55FD5129-131A-834A-A2CA-629AFCFA44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23528" y="6459137"/>
            <a:ext cx="2895600" cy="260558"/>
          </a:xfrm>
        </p:spPr>
        <p:txBody>
          <a:bodyPr/>
          <a:lstStyle>
            <a:lvl1pPr>
              <a:defRPr/>
            </a:lvl1pPr>
          </a:lstStyle>
          <a:p>
            <a:r>
              <a:rPr lang="nl-NL" b="1" dirty="0"/>
              <a:t>Versie 1.0 Definitief </a:t>
            </a:r>
            <a:r>
              <a:rPr lang="nl-NL" dirty="0"/>
              <a:t>– 27-02-19</a:t>
            </a:r>
          </a:p>
        </p:txBody>
      </p:sp>
      <p:sp>
        <p:nvSpPr>
          <p:cNvPr id="13" name="Tijdelijke aanduiding voor dianummer 14">
            <a:extLst>
              <a:ext uri="{FF2B5EF4-FFF2-40B4-BE49-F238E27FC236}">
                <a16:creationId xmlns:a16="http://schemas.microsoft.com/office/drawing/2014/main" id="{E24209F1-313D-C04E-9BD6-9F064BBA16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424936" y="6466382"/>
            <a:ext cx="467544" cy="257866"/>
          </a:xfrm>
        </p:spPr>
        <p:txBody>
          <a:bodyPr/>
          <a:lstStyle/>
          <a:p>
            <a:fld id="{A8AA7EC8-FE29-421D-A88B-370786849EC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795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met 1 staand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780110"/>
            <a:ext cx="6984776" cy="6326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="1">
                <a:solidFill>
                  <a:srgbClr val="006EB7"/>
                </a:solidFill>
              </a:defRPr>
            </a:lvl1pPr>
          </a:lstStyle>
          <a:p>
            <a:r>
              <a:rPr lang="nl-NL" dirty="0"/>
              <a:t>“Typ hier de titel”</a:t>
            </a:r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580112" y="2060848"/>
            <a:ext cx="3240359" cy="4032448"/>
          </a:xfrm>
          <a:custGeom>
            <a:avLst/>
            <a:gdLst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37282 w 4514850"/>
              <a:gd name="connsiteY5" fmla="*/ 3616096 h 3616096"/>
              <a:gd name="connsiteX6" fmla="*/ 0 w 4514850"/>
              <a:gd name="connsiteY6" fmla="*/ 3578814 h 3616096"/>
              <a:gd name="connsiteX7" fmla="*/ 0 w 4514850"/>
              <a:gd name="connsiteY7" fmla="*/ 0 h 3616096"/>
              <a:gd name="connsiteX8" fmla="*/ 0 w 4514850"/>
              <a:gd name="connsiteY8" fmla="*/ 0 h 3616096"/>
              <a:gd name="connsiteX0" fmla="*/ 0 w 4514850"/>
              <a:gd name="connsiteY0" fmla="*/ 0 h 3624107"/>
              <a:gd name="connsiteX1" fmla="*/ 4514850 w 4514850"/>
              <a:gd name="connsiteY1" fmla="*/ 0 h 3624107"/>
              <a:gd name="connsiteX2" fmla="*/ 4514850 w 4514850"/>
              <a:gd name="connsiteY2" fmla="*/ 0 h 3624107"/>
              <a:gd name="connsiteX3" fmla="*/ 4514850 w 4514850"/>
              <a:gd name="connsiteY3" fmla="*/ 3578814 h 3624107"/>
              <a:gd name="connsiteX4" fmla="*/ 4477568 w 4514850"/>
              <a:gd name="connsiteY4" fmla="*/ 3616096 h 3624107"/>
              <a:gd name="connsiteX5" fmla="*/ 37282 w 4514850"/>
              <a:gd name="connsiteY5" fmla="*/ 3616096 h 3624107"/>
              <a:gd name="connsiteX6" fmla="*/ 0 w 4514850"/>
              <a:gd name="connsiteY6" fmla="*/ 3614533 h 3624107"/>
              <a:gd name="connsiteX7" fmla="*/ 0 w 4514850"/>
              <a:gd name="connsiteY7" fmla="*/ 0 h 3624107"/>
              <a:gd name="connsiteX8" fmla="*/ 0 w 4514850"/>
              <a:gd name="connsiteY8" fmla="*/ 0 h 3624107"/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0 w 4514850"/>
              <a:gd name="connsiteY5" fmla="*/ 3614533 h 3616096"/>
              <a:gd name="connsiteX6" fmla="*/ 0 w 4514850"/>
              <a:gd name="connsiteY6" fmla="*/ 0 h 3616096"/>
              <a:gd name="connsiteX7" fmla="*/ 0 w 4514850"/>
              <a:gd name="connsiteY7" fmla="*/ 0 h 361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4850" h="3616096">
                <a:moveTo>
                  <a:pt x="0" y="0"/>
                </a:moveTo>
                <a:lnTo>
                  <a:pt x="4514850" y="0"/>
                </a:lnTo>
                <a:lnTo>
                  <a:pt x="4514850" y="0"/>
                </a:lnTo>
                <a:lnTo>
                  <a:pt x="4514850" y="3578814"/>
                </a:lnTo>
                <a:cubicBezTo>
                  <a:pt x="4514850" y="3599404"/>
                  <a:pt x="4498158" y="3616096"/>
                  <a:pt x="4477568" y="3616096"/>
                </a:cubicBezTo>
                <a:lnTo>
                  <a:pt x="0" y="36145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6D7"/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 noProof="0" dirty="0"/>
              <a:t>Klik op het pictogram om een afbeelding toe te toevoegen aan deze slide</a:t>
            </a:r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sz="quarter" idx="18"/>
          </p:nvPr>
        </p:nvSpPr>
        <p:spPr>
          <a:xfrm>
            <a:off x="323850" y="1628775"/>
            <a:ext cx="4968875" cy="4464050"/>
          </a:xfrm>
          <a:prstGeom prst="rect">
            <a:avLst/>
          </a:prstGeom>
        </p:spPr>
        <p:txBody>
          <a:bodyPr/>
          <a:lstStyle>
            <a:lvl1pPr>
              <a:buClr>
                <a:srgbClr val="21428D"/>
              </a:buClr>
              <a:defRPr sz="2200"/>
            </a:lvl1pPr>
            <a:lvl2pPr>
              <a:buClr>
                <a:schemeClr val="accent2"/>
              </a:buClr>
              <a:defRPr sz="2200"/>
            </a:lvl2pPr>
            <a:lvl3pPr>
              <a:buClr>
                <a:schemeClr val="accent5"/>
              </a:buClr>
              <a:defRPr sz="2200"/>
            </a:lvl3pPr>
            <a:lvl4pPr>
              <a:buClr>
                <a:schemeClr val="accent3"/>
              </a:buClr>
              <a:defRPr sz="2200"/>
            </a:lvl4pPr>
            <a:lvl5pPr>
              <a:buClr>
                <a:srgbClr val="21428D"/>
              </a:buClr>
              <a:defRPr sz="22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voettekst 13">
            <a:extLst>
              <a:ext uri="{FF2B5EF4-FFF2-40B4-BE49-F238E27FC236}">
                <a16:creationId xmlns:a16="http://schemas.microsoft.com/office/drawing/2014/main" id="{B35D9CF3-2F3F-9644-B485-58131DD2578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23528" y="6459137"/>
            <a:ext cx="2895600" cy="260558"/>
          </a:xfrm>
        </p:spPr>
        <p:txBody>
          <a:bodyPr/>
          <a:lstStyle>
            <a:lvl1pPr>
              <a:defRPr/>
            </a:lvl1pPr>
          </a:lstStyle>
          <a:p>
            <a:r>
              <a:rPr lang="nl-NL" b="1" dirty="0"/>
              <a:t>Versie 1.0 Definitief </a:t>
            </a:r>
            <a:r>
              <a:rPr lang="nl-NL" dirty="0"/>
              <a:t>– 27-02-19</a:t>
            </a:r>
          </a:p>
        </p:txBody>
      </p:sp>
      <p:sp>
        <p:nvSpPr>
          <p:cNvPr id="13" name="Tijdelijke aanduiding voor dianummer 14">
            <a:extLst>
              <a:ext uri="{FF2B5EF4-FFF2-40B4-BE49-F238E27FC236}">
                <a16:creationId xmlns:a16="http://schemas.microsoft.com/office/drawing/2014/main" id="{FB2977B4-8FDC-034B-963F-3B2D2951544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424936" y="6466382"/>
            <a:ext cx="467544" cy="257866"/>
          </a:xfrm>
        </p:spPr>
        <p:txBody>
          <a:bodyPr/>
          <a:lstStyle/>
          <a:p>
            <a:fld id="{A8AA7EC8-FE29-421D-A88B-370786849EC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45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1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780110"/>
            <a:ext cx="6984776" cy="6326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="1">
                <a:solidFill>
                  <a:srgbClr val="006EB7"/>
                </a:solidFill>
              </a:defRPr>
            </a:lvl1pPr>
          </a:lstStyle>
          <a:p>
            <a:r>
              <a:rPr lang="nl-NL" dirty="0"/>
              <a:t>“Typ hier de titel”</a:t>
            </a:r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23528" y="2060848"/>
            <a:ext cx="8496943" cy="3744416"/>
          </a:xfrm>
          <a:prstGeom prst="rect">
            <a:avLst/>
          </a:prstGeom>
          <a:solidFill>
            <a:srgbClr val="D8D6D7"/>
          </a:solidFill>
        </p:spPr>
        <p:txBody>
          <a:bodyPr wrap="square" lIns="360000" tIns="180000" rIns="180000" bIns="18000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nl-NL" noProof="0" dirty="0"/>
              <a:t>Klik op het pictogram om een afbeelding toe te toevoegen aan deze slide</a:t>
            </a:r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sz="quarter" idx="19" hasCustomPrompt="1"/>
          </p:nvPr>
        </p:nvSpPr>
        <p:spPr>
          <a:xfrm>
            <a:off x="323850" y="5876925"/>
            <a:ext cx="8496622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nl-NL" dirty="0"/>
              <a:t>Typ hier een toelichting</a:t>
            </a:r>
          </a:p>
        </p:txBody>
      </p:sp>
      <p:sp>
        <p:nvSpPr>
          <p:cNvPr id="9" name="Tijdelijke aanduiding voor voettekst 13">
            <a:extLst>
              <a:ext uri="{FF2B5EF4-FFF2-40B4-BE49-F238E27FC236}">
                <a16:creationId xmlns:a16="http://schemas.microsoft.com/office/drawing/2014/main" id="{A8D91B79-DDA0-384E-82C1-DAB3C507F94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23528" y="6459137"/>
            <a:ext cx="2895600" cy="260558"/>
          </a:xfrm>
        </p:spPr>
        <p:txBody>
          <a:bodyPr/>
          <a:lstStyle>
            <a:lvl1pPr>
              <a:defRPr/>
            </a:lvl1pPr>
          </a:lstStyle>
          <a:p>
            <a:r>
              <a:rPr lang="nl-NL" b="1" dirty="0"/>
              <a:t>Versie 1.0 Definitief </a:t>
            </a:r>
            <a:r>
              <a:rPr lang="nl-NL" dirty="0"/>
              <a:t>– 27-02-19</a:t>
            </a:r>
          </a:p>
        </p:txBody>
      </p:sp>
      <p:sp>
        <p:nvSpPr>
          <p:cNvPr id="13" name="Tijdelijke aanduiding voor dianummer 14">
            <a:extLst>
              <a:ext uri="{FF2B5EF4-FFF2-40B4-BE49-F238E27FC236}">
                <a16:creationId xmlns:a16="http://schemas.microsoft.com/office/drawing/2014/main" id="{9A2F703C-C978-6443-B95E-E624C08A3DB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424936" y="6466382"/>
            <a:ext cx="467544" cy="257866"/>
          </a:xfrm>
        </p:spPr>
        <p:txBody>
          <a:bodyPr/>
          <a:lstStyle/>
          <a:p>
            <a:fld id="{A8AA7EC8-FE29-421D-A88B-370786849EC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03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1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780110"/>
            <a:ext cx="6984776" cy="6326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="1">
                <a:solidFill>
                  <a:srgbClr val="006EB7"/>
                </a:solidFill>
              </a:defRPr>
            </a:lvl1pPr>
          </a:lstStyle>
          <a:p>
            <a:r>
              <a:rPr lang="nl-NL" dirty="0"/>
              <a:t>“Typ hier de titel”</a:t>
            </a:r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23528" y="2060848"/>
            <a:ext cx="4104455" cy="3744416"/>
          </a:xfrm>
          <a:custGeom>
            <a:avLst/>
            <a:gdLst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37282 w 4514850"/>
              <a:gd name="connsiteY5" fmla="*/ 3616096 h 3616096"/>
              <a:gd name="connsiteX6" fmla="*/ 0 w 4514850"/>
              <a:gd name="connsiteY6" fmla="*/ 3578814 h 3616096"/>
              <a:gd name="connsiteX7" fmla="*/ 0 w 4514850"/>
              <a:gd name="connsiteY7" fmla="*/ 0 h 3616096"/>
              <a:gd name="connsiteX8" fmla="*/ 0 w 4514850"/>
              <a:gd name="connsiteY8" fmla="*/ 0 h 3616096"/>
              <a:gd name="connsiteX0" fmla="*/ 0 w 4514850"/>
              <a:gd name="connsiteY0" fmla="*/ 0 h 3624107"/>
              <a:gd name="connsiteX1" fmla="*/ 4514850 w 4514850"/>
              <a:gd name="connsiteY1" fmla="*/ 0 h 3624107"/>
              <a:gd name="connsiteX2" fmla="*/ 4514850 w 4514850"/>
              <a:gd name="connsiteY2" fmla="*/ 0 h 3624107"/>
              <a:gd name="connsiteX3" fmla="*/ 4514850 w 4514850"/>
              <a:gd name="connsiteY3" fmla="*/ 3578814 h 3624107"/>
              <a:gd name="connsiteX4" fmla="*/ 4477568 w 4514850"/>
              <a:gd name="connsiteY4" fmla="*/ 3616096 h 3624107"/>
              <a:gd name="connsiteX5" fmla="*/ 37282 w 4514850"/>
              <a:gd name="connsiteY5" fmla="*/ 3616096 h 3624107"/>
              <a:gd name="connsiteX6" fmla="*/ 0 w 4514850"/>
              <a:gd name="connsiteY6" fmla="*/ 3614533 h 3624107"/>
              <a:gd name="connsiteX7" fmla="*/ 0 w 4514850"/>
              <a:gd name="connsiteY7" fmla="*/ 0 h 3624107"/>
              <a:gd name="connsiteX8" fmla="*/ 0 w 4514850"/>
              <a:gd name="connsiteY8" fmla="*/ 0 h 3624107"/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0 w 4514850"/>
              <a:gd name="connsiteY5" fmla="*/ 3614533 h 3616096"/>
              <a:gd name="connsiteX6" fmla="*/ 0 w 4514850"/>
              <a:gd name="connsiteY6" fmla="*/ 0 h 3616096"/>
              <a:gd name="connsiteX7" fmla="*/ 0 w 4514850"/>
              <a:gd name="connsiteY7" fmla="*/ 0 h 361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4850" h="3616096">
                <a:moveTo>
                  <a:pt x="0" y="0"/>
                </a:moveTo>
                <a:lnTo>
                  <a:pt x="4514850" y="0"/>
                </a:lnTo>
                <a:lnTo>
                  <a:pt x="4514850" y="0"/>
                </a:lnTo>
                <a:lnTo>
                  <a:pt x="4514850" y="3578814"/>
                </a:lnTo>
                <a:cubicBezTo>
                  <a:pt x="4514850" y="3599404"/>
                  <a:pt x="4498158" y="3616096"/>
                  <a:pt x="4477568" y="3616096"/>
                </a:cubicBezTo>
                <a:lnTo>
                  <a:pt x="0" y="36145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6D7"/>
          </a:solidFill>
        </p:spPr>
        <p:txBody>
          <a:bodyPr wrap="square" lIns="180000" tIns="180000" rIns="180000" bIns="18000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nl-NL" noProof="0" dirty="0"/>
              <a:t>Klik op het pictogram om een afbeelding toe te toevoegen aan deze slide</a:t>
            </a:r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716016" y="2060848"/>
            <a:ext cx="4104456" cy="3744416"/>
          </a:xfrm>
          <a:custGeom>
            <a:avLst/>
            <a:gdLst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37282 w 4514850"/>
              <a:gd name="connsiteY5" fmla="*/ 3616096 h 3616096"/>
              <a:gd name="connsiteX6" fmla="*/ 0 w 4514850"/>
              <a:gd name="connsiteY6" fmla="*/ 3578814 h 3616096"/>
              <a:gd name="connsiteX7" fmla="*/ 0 w 4514850"/>
              <a:gd name="connsiteY7" fmla="*/ 0 h 3616096"/>
              <a:gd name="connsiteX8" fmla="*/ 0 w 4514850"/>
              <a:gd name="connsiteY8" fmla="*/ 0 h 3616096"/>
              <a:gd name="connsiteX0" fmla="*/ 0 w 4514850"/>
              <a:gd name="connsiteY0" fmla="*/ 0 h 3624107"/>
              <a:gd name="connsiteX1" fmla="*/ 4514850 w 4514850"/>
              <a:gd name="connsiteY1" fmla="*/ 0 h 3624107"/>
              <a:gd name="connsiteX2" fmla="*/ 4514850 w 4514850"/>
              <a:gd name="connsiteY2" fmla="*/ 0 h 3624107"/>
              <a:gd name="connsiteX3" fmla="*/ 4514850 w 4514850"/>
              <a:gd name="connsiteY3" fmla="*/ 3578814 h 3624107"/>
              <a:gd name="connsiteX4" fmla="*/ 4477568 w 4514850"/>
              <a:gd name="connsiteY4" fmla="*/ 3616096 h 3624107"/>
              <a:gd name="connsiteX5" fmla="*/ 37282 w 4514850"/>
              <a:gd name="connsiteY5" fmla="*/ 3616096 h 3624107"/>
              <a:gd name="connsiteX6" fmla="*/ 0 w 4514850"/>
              <a:gd name="connsiteY6" fmla="*/ 3614533 h 3624107"/>
              <a:gd name="connsiteX7" fmla="*/ 0 w 4514850"/>
              <a:gd name="connsiteY7" fmla="*/ 0 h 3624107"/>
              <a:gd name="connsiteX8" fmla="*/ 0 w 4514850"/>
              <a:gd name="connsiteY8" fmla="*/ 0 h 3624107"/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0 w 4514850"/>
              <a:gd name="connsiteY5" fmla="*/ 3614533 h 3616096"/>
              <a:gd name="connsiteX6" fmla="*/ 0 w 4514850"/>
              <a:gd name="connsiteY6" fmla="*/ 0 h 3616096"/>
              <a:gd name="connsiteX7" fmla="*/ 0 w 4514850"/>
              <a:gd name="connsiteY7" fmla="*/ 0 h 361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4850" h="3616096">
                <a:moveTo>
                  <a:pt x="0" y="0"/>
                </a:moveTo>
                <a:lnTo>
                  <a:pt x="4514850" y="0"/>
                </a:lnTo>
                <a:lnTo>
                  <a:pt x="4514850" y="0"/>
                </a:lnTo>
                <a:lnTo>
                  <a:pt x="4514850" y="3578814"/>
                </a:lnTo>
                <a:cubicBezTo>
                  <a:pt x="4514850" y="3599404"/>
                  <a:pt x="4498158" y="3616096"/>
                  <a:pt x="4477568" y="3616096"/>
                </a:cubicBezTo>
                <a:lnTo>
                  <a:pt x="0" y="36145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6D7"/>
          </a:solidFill>
        </p:spPr>
        <p:txBody>
          <a:bodyPr wrap="square" lIns="180000" tIns="180000" rIns="180000" bIns="18000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nl-NL" noProof="0" dirty="0"/>
              <a:t>Klik op het pictogram om een afbeelding toe te toevoegen aan deze slide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9" hasCustomPrompt="1"/>
          </p:nvPr>
        </p:nvSpPr>
        <p:spPr>
          <a:xfrm>
            <a:off x="323850" y="5876925"/>
            <a:ext cx="4103688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nl-NL" dirty="0"/>
              <a:t>Typ hier een toelichting</a:t>
            </a:r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sz="quarter" idx="20" hasCustomPrompt="1"/>
          </p:nvPr>
        </p:nvSpPr>
        <p:spPr>
          <a:xfrm>
            <a:off x="4716016" y="5877272"/>
            <a:ext cx="4103688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nl-NL" dirty="0"/>
              <a:t>Typ hier een toelichting</a:t>
            </a:r>
          </a:p>
        </p:txBody>
      </p:sp>
      <p:sp>
        <p:nvSpPr>
          <p:cNvPr id="13" name="Tijdelijke aanduiding voor voettekst 13">
            <a:extLst>
              <a:ext uri="{FF2B5EF4-FFF2-40B4-BE49-F238E27FC236}">
                <a16:creationId xmlns:a16="http://schemas.microsoft.com/office/drawing/2014/main" id="{897BE20F-70CA-444F-B788-A4E9C09FAC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23528" y="6459137"/>
            <a:ext cx="2895600" cy="260558"/>
          </a:xfrm>
        </p:spPr>
        <p:txBody>
          <a:bodyPr/>
          <a:lstStyle>
            <a:lvl1pPr>
              <a:defRPr/>
            </a:lvl1pPr>
          </a:lstStyle>
          <a:p>
            <a:r>
              <a:rPr lang="nl-NL" b="1" dirty="0"/>
              <a:t>Versie 1.0 Definitief </a:t>
            </a:r>
            <a:r>
              <a:rPr lang="nl-NL" dirty="0"/>
              <a:t>– 27-02-19</a:t>
            </a:r>
          </a:p>
        </p:txBody>
      </p:sp>
      <p:sp>
        <p:nvSpPr>
          <p:cNvPr id="14" name="Tijdelijke aanduiding voor dianummer 14">
            <a:extLst>
              <a:ext uri="{FF2B5EF4-FFF2-40B4-BE49-F238E27FC236}">
                <a16:creationId xmlns:a16="http://schemas.microsoft.com/office/drawing/2014/main" id="{2276BCA3-FABA-3C43-A97A-58AEC9ACB16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424936" y="6466382"/>
            <a:ext cx="467544" cy="257866"/>
          </a:xfrm>
        </p:spPr>
        <p:txBody>
          <a:bodyPr/>
          <a:lstStyle/>
          <a:p>
            <a:fld id="{A8AA7EC8-FE29-421D-A88B-370786849EC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10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FDD78CC-DA9E-7A4B-BD1D-911162FE8CF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35" y="-18167"/>
            <a:ext cx="9229347" cy="6903551"/>
          </a:xfrm>
          <a:prstGeom prst="rect">
            <a:avLst/>
          </a:prstGeom>
        </p:spPr>
      </p:pic>
      <p:sp>
        <p:nvSpPr>
          <p:cNvPr id="1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23528" y="6459137"/>
            <a:ext cx="2895600" cy="2605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 b="1" dirty="0"/>
              <a:t>Versie 1.0 Definitief </a:t>
            </a:r>
            <a:r>
              <a:rPr lang="nl-NL" dirty="0"/>
              <a:t>– 27-02-19</a:t>
            </a:r>
          </a:p>
        </p:txBody>
      </p:sp>
      <p:sp>
        <p:nvSpPr>
          <p:cNvPr id="1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24936" y="6466382"/>
            <a:ext cx="467544" cy="257866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A8AA7EC8-FE29-421D-A88B-370786849EC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228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71" r:id="rId3"/>
    <p:sldLayoutId id="2147483660" r:id="rId4"/>
    <p:sldLayoutId id="2147483664" r:id="rId5"/>
    <p:sldLayoutId id="2147483665" r:id="rId6"/>
    <p:sldLayoutId id="2147483666" r:id="rId7"/>
    <p:sldLayoutId id="2147483667" r:id="rId8"/>
    <p:sldLayoutId id="2147483669" r:id="rId9"/>
    <p:sldLayoutId id="2147483668" r:id="rId10"/>
    <p:sldLayoutId id="2147483670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ulenreef@ubboemmius.nl" TargetMode="External"/><Relationship Id="rId2" Type="http://schemas.openxmlformats.org/officeDocument/2006/relationships/hyperlink" Target="mailto:mhaan@ubboemmius.n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idboer@ubboemmius.n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9C323-BE34-4245-B55B-74FD29E2B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1760" y="980728"/>
            <a:ext cx="4708066" cy="1008112"/>
          </a:xfrm>
        </p:spPr>
        <p:txBody>
          <a:bodyPr>
            <a:noAutofit/>
          </a:bodyPr>
          <a:lstStyle/>
          <a:p>
            <a:pPr algn="ctr"/>
            <a:r>
              <a:rPr lang="nl-NL" sz="6000" dirty="0" smtClean="0"/>
              <a:t>WELKOM</a:t>
            </a:r>
            <a:endParaRPr lang="nl-NL" sz="60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ABC65F8-B0C3-4040-8889-8836DD58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1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04864"/>
            <a:ext cx="4708066" cy="263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9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6984776" cy="2520280"/>
          </a:xfrm>
        </p:spPr>
        <p:txBody>
          <a:bodyPr>
            <a:noAutofit/>
          </a:bodyPr>
          <a:lstStyle/>
          <a:p>
            <a:r>
              <a:rPr lang="nl-NL" sz="5400" dirty="0" smtClean="0"/>
              <a:t>Nadere kennismaking met de mentor</a:t>
            </a:r>
            <a:endParaRPr lang="nl-NL" sz="5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05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Vervolg door de mentor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9"/>
          </p:nvPr>
        </p:nvSpPr>
        <p:spPr>
          <a:xfrm>
            <a:off x="323528" y="1772816"/>
            <a:ext cx="8496622" cy="4464050"/>
          </a:xfrm>
        </p:spPr>
        <p:txBody>
          <a:bodyPr/>
          <a:lstStyle/>
          <a:p>
            <a:r>
              <a:rPr lang="nl-NL" sz="2000" dirty="0"/>
              <a:t>Klas </a:t>
            </a:r>
            <a:r>
              <a:rPr lang="nl-NL" sz="2000" dirty="0" smtClean="0"/>
              <a:t>2AB:</a:t>
            </a:r>
            <a:r>
              <a:rPr lang="nl-NL" sz="2000" dirty="0"/>
              <a:t>	</a:t>
            </a:r>
            <a:r>
              <a:rPr lang="nl-NL" sz="2000" dirty="0" smtClean="0"/>
              <a:t>mevr. Vos				lokaal 12</a:t>
            </a:r>
          </a:p>
          <a:p>
            <a:endParaRPr lang="nl-NL" sz="2000" dirty="0"/>
          </a:p>
          <a:p>
            <a:r>
              <a:rPr lang="nl-NL" sz="2000" dirty="0"/>
              <a:t>Klas </a:t>
            </a:r>
            <a:r>
              <a:rPr lang="nl-NL" sz="2000" dirty="0" smtClean="0"/>
              <a:t>2CD:</a:t>
            </a:r>
            <a:r>
              <a:rPr lang="nl-NL" sz="2000" dirty="0"/>
              <a:t>	</a:t>
            </a:r>
            <a:r>
              <a:rPr lang="nl-NL" sz="2000" dirty="0" smtClean="0"/>
              <a:t>mevr. Haalboom &amp; mevr. De Groot	lokaal 15</a:t>
            </a:r>
            <a:r>
              <a:rPr lang="nl-NL" sz="2000" dirty="0"/>
              <a:t>	</a:t>
            </a:r>
            <a:endParaRPr lang="nl-NL" sz="2000" dirty="0" smtClean="0"/>
          </a:p>
          <a:p>
            <a:endParaRPr lang="nl-NL" sz="2000" dirty="0">
              <a:cs typeface="Arial"/>
            </a:endParaRPr>
          </a:p>
          <a:p>
            <a:r>
              <a:rPr lang="nl-NL" sz="2000" dirty="0"/>
              <a:t>Klas 2</a:t>
            </a:r>
            <a:r>
              <a:rPr lang="nl-NL" sz="2000" dirty="0" smtClean="0"/>
              <a:t>EF:	mevr. Moorlag		</a:t>
            </a:r>
            <a:r>
              <a:rPr lang="nl-NL" sz="2000" dirty="0"/>
              <a:t>		lokaal </a:t>
            </a:r>
            <a:r>
              <a:rPr lang="nl-NL" sz="2000" dirty="0" smtClean="0"/>
              <a:t>11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9626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9C323-BE34-4245-B55B-74FD29E2B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1759" y="1412776"/>
            <a:ext cx="4708066" cy="1296144"/>
          </a:xfrm>
        </p:spPr>
        <p:txBody>
          <a:bodyPr>
            <a:noAutofit/>
          </a:bodyPr>
          <a:lstStyle/>
          <a:p>
            <a:pPr algn="ctr"/>
            <a:r>
              <a:rPr lang="nl-NL" dirty="0" smtClean="0"/>
              <a:t>Bedankt voor uw aandacht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ABC65F8-B0C3-4040-8889-8836DD58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938" y="2996952"/>
            <a:ext cx="4023709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0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Voorstellen mentor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dirty="0"/>
              <a:t>Mentor: </a:t>
            </a:r>
          </a:p>
          <a:p>
            <a:r>
              <a:rPr lang="nl-NL" dirty="0"/>
              <a:t>Emailadres</a:t>
            </a:r>
            <a:r>
              <a:rPr lang="nl-NL" dirty="0" smtClean="0"/>
              <a:t>:</a:t>
            </a:r>
          </a:p>
          <a:p>
            <a:r>
              <a:rPr lang="nl-NL" dirty="0" smtClean="0"/>
              <a:t>Telefonisch bereikbaar via het nummer van school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5629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Programma mentor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dirty="0"/>
              <a:t>Kennismaking - Voorstellen</a:t>
            </a:r>
          </a:p>
          <a:p>
            <a:r>
              <a:rPr lang="nl-NL" dirty="0"/>
              <a:t>Terugblik 1</a:t>
            </a:r>
            <a:r>
              <a:rPr lang="nl-NL" baseline="30000" dirty="0"/>
              <a:t>e</a:t>
            </a:r>
            <a:r>
              <a:rPr lang="nl-NL" dirty="0"/>
              <a:t> </a:t>
            </a:r>
            <a:r>
              <a:rPr lang="nl-NL" dirty="0" smtClean="0"/>
              <a:t>schoolperiode</a:t>
            </a:r>
            <a:endParaRPr lang="nl-NL" dirty="0"/>
          </a:p>
          <a:p>
            <a:r>
              <a:rPr lang="nl-NL" dirty="0"/>
              <a:t>Bijzonderheden t.a.v. de klas</a:t>
            </a:r>
          </a:p>
          <a:p>
            <a:r>
              <a:rPr lang="nl-NL" dirty="0"/>
              <a:t>Ontwikkeling in het VO</a:t>
            </a:r>
          </a:p>
          <a:p>
            <a:r>
              <a:rPr lang="nl-NL" dirty="0" smtClean="0"/>
              <a:t>Magister, huiswerk en rapporten</a:t>
            </a:r>
          </a:p>
          <a:p>
            <a:r>
              <a:rPr lang="nl-NL" dirty="0" smtClean="0"/>
              <a:t>Volgen </a:t>
            </a:r>
            <a:r>
              <a:rPr lang="nl-NL" dirty="0"/>
              <a:t>van uw kind</a:t>
            </a:r>
          </a:p>
          <a:p>
            <a:r>
              <a:rPr lang="nl-NL" dirty="0"/>
              <a:t>Begeleiding / </a:t>
            </a:r>
            <a:r>
              <a:rPr lang="nl-NL" dirty="0" smtClean="0"/>
              <a:t>Ondersteuning</a:t>
            </a:r>
          </a:p>
          <a:p>
            <a:r>
              <a:rPr lang="nl-NL" dirty="0"/>
              <a:t>Organisatie – belangrijke data</a:t>
            </a:r>
          </a:p>
          <a:p>
            <a:r>
              <a:rPr lang="nl-NL" dirty="0" smtClean="0"/>
              <a:t>Praktische </a:t>
            </a:r>
            <a:r>
              <a:rPr lang="nl-NL" dirty="0"/>
              <a:t>zaken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431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Mentor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dirty="0"/>
              <a:t>Mentor is het eerste </a:t>
            </a:r>
            <a:r>
              <a:rPr lang="nl-NL" dirty="0" smtClean="0"/>
              <a:t>aanspreekpunt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r>
              <a:rPr lang="nl-NL" dirty="0"/>
              <a:t>Oudercontacten</a:t>
            </a:r>
          </a:p>
          <a:p>
            <a:pPr marL="0" indent="0">
              <a:buNone/>
            </a:pPr>
            <a:r>
              <a:rPr lang="nl-NL" dirty="0"/>
              <a:t>	- algemene ouderavonden</a:t>
            </a:r>
          </a:p>
          <a:p>
            <a:pPr marL="0" indent="0">
              <a:buNone/>
            </a:pPr>
            <a:r>
              <a:rPr lang="nl-NL" dirty="0"/>
              <a:t>	- </a:t>
            </a:r>
            <a:r>
              <a:rPr lang="nl-NL" dirty="0" smtClean="0"/>
              <a:t>spreekavonden per periode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	- thema ouderavonden</a:t>
            </a:r>
          </a:p>
          <a:p>
            <a:pPr marL="0" indent="0">
              <a:buNone/>
            </a:pPr>
            <a:r>
              <a:rPr lang="nl-NL" dirty="0"/>
              <a:t>	- contact op verzoek</a:t>
            </a:r>
          </a:p>
          <a:p>
            <a:pPr marL="0" indent="0">
              <a:buNone/>
            </a:pPr>
            <a:r>
              <a:rPr lang="nl-NL" dirty="0"/>
              <a:t>	 (van school of van ouders)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4641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Eerste indrukken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8823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Ontwikkeling van uw kind – </a:t>
            </a:r>
            <a:r>
              <a:rPr lang="nl-NL" sz="2700" dirty="0" smtClean="0"/>
              <a:t>in het VO</a:t>
            </a:r>
            <a:endParaRPr lang="nl-NL" sz="27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dirty="0"/>
              <a:t>Cognitief: schoolprestatie</a:t>
            </a:r>
          </a:p>
          <a:p>
            <a:pPr lvl="1"/>
            <a:r>
              <a:rPr lang="nl-NL" dirty="0"/>
              <a:t>Toetsen, werkstukken, verslagen, cito, etc.</a:t>
            </a:r>
          </a:p>
          <a:p>
            <a:pPr lvl="1"/>
            <a:r>
              <a:rPr lang="nl-NL" dirty="0"/>
              <a:t>Ondersteuning mentor, vakdocenten &amp; ouders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/>
              <a:t>Sociaal:</a:t>
            </a:r>
          </a:p>
          <a:p>
            <a:pPr lvl="1"/>
            <a:r>
              <a:rPr lang="nl-NL" dirty="0"/>
              <a:t>Mentorlessen en -gesprekken, excursies, vak-lessen, etc</a:t>
            </a:r>
            <a:r>
              <a:rPr lang="nl-NL" dirty="0" smtClean="0"/>
              <a:t>.</a:t>
            </a:r>
          </a:p>
          <a:p>
            <a:pPr lvl="1"/>
            <a:endParaRPr lang="nl-NL" dirty="0"/>
          </a:p>
          <a:p>
            <a:r>
              <a:rPr lang="nl-NL" dirty="0"/>
              <a:t>Persoonlijk:</a:t>
            </a:r>
          </a:p>
          <a:p>
            <a:pPr lvl="1"/>
            <a:r>
              <a:rPr lang="nl-NL" dirty="0"/>
              <a:t>Mentorlessen en -gesprekken, LOB, vak-lessen, etc.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8974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376" y="639111"/>
            <a:ext cx="6984776" cy="632666"/>
          </a:xfrm>
        </p:spPr>
        <p:txBody>
          <a:bodyPr>
            <a:normAutofit/>
          </a:bodyPr>
          <a:lstStyle/>
          <a:p>
            <a:r>
              <a:rPr lang="nl-NL" dirty="0" smtClean="0"/>
              <a:t>Magister, huiswerk en rapporten</a:t>
            </a:r>
            <a:endParaRPr lang="nl-NL" sz="27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buClrTx/>
            </a:pPr>
            <a:r>
              <a:rPr lang="nl-NL" dirty="0">
                <a:cs typeface="Arial"/>
              </a:rPr>
              <a:t>U </a:t>
            </a:r>
            <a:r>
              <a:rPr lang="nl-NL" dirty="0" smtClean="0">
                <a:cs typeface="Arial"/>
              </a:rPr>
              <a:t>hebt </a:t>
            </a:r>
            <a:r>
              <a:rPr lang="nl-NL" dirty="0">
                <a:cs typeface="Arial"/>
              </a:rPr>
              <a:t>een inlogcode. Bij vragen kunt u contact opnemen met de administratie, mevr. </a:t>
            </a:r>
            <a:r>
              <a:rPr lang="nl-NL" dirty="0" smtClean="0">
                <a:cs typeface="Arial"/>
              </a:rPr>
              <a:t>N. Hemmen</a:t>
            </a:r>
            <a:endParaRPr lang="nl-NL" dirty="0">
              <a:cs typeface="Arial"/>
            </a:endParaRPr>
          </a:p>
          <a:p>
            <a:pPr>
              <a:buClrTx/>
            </a:pPr>
            <a:endParaRPr lang="nl-NL" dirty="0">
              <a:cs typeface="Arial"/>
            </a:endParaRPr>
          </a:p>
          <a:p>
            <a:pPr>
              <a:buClrTx/>
            </a:pPr>
            <a:r>
              <a:rPr lang="nl-NL" dirty="0" smtClean="0">
                <a:cs typeface="Arial"/>
              </a:rPr>
              <a:t>Registratie </a:t>
            </a:r>
            <a:r>
              <a:rPr lang="nl-NL" dirty="0">
                <a:cs typeface="Arial"/>
              </a:rPr>
              <a:t>cijfers (cijfer, beoordeling en INH) en doorlopend gemiddelde (rapport</a:t>
            </a:r>
            <a:r>
              <a:rPr lang="nl-NL" dirty="0" smtClean="0">
                <a:cs typeface="Arial"/>
              </a:rPr>
              <a:t>)</a:t>
            </a:r>
          </a:p>
          <a:p>
            <a:pPr>
              <a:buClrTx/>
            </a:pPr>
            <a:r>
              <a:rPr lang="nl-NL" dirty="0">
                <a:cs typeface="Arial"/>
              </a:rPr>
              <a:t>Huiswerk en toetsen</a:t>
            </a:r>
          </a:p>
          <a:p>
            <a:pPr>
              <a:buClrTx/>
            </a:pPr>
            <a:r>
              <a:rPr lang="nl-NL" dirty="0">
                <a:cs typeface="Arial"/>
              </a:rPr>
              <a:t>Studieplanners en opdrachten (indien van toepassing)</a:t>
            </a:r>
            <a:endParaRPr lang="nl-NL" dirty="0"/>
          </a:p>
          <a:p>
            <a:pPr>
              <a:buClrTx/>
            </a:pPr>
            <a:r>
              <a:rPr lang="nl-NL" dirty="0" smtClean="0">
                <a:cs typeface="Arial"/>
              </a:rPr>
              <a:t>Registratie </a:t>
            </a:r>
            <a:r>
              <a:rPr lang="nl-NL" dirty="0">
                <a:cs typeface="Arial"/>
              </a:rPr>
              <a:t>aan- </a:t>
            </a:r>
            <a:r>
              <a:rPr lang="nl-NL" dirty="0" smtClean="0">
                <a:cs typeface="Arial"/>
              </a:rPr>
              <a:t>en afwezigheid</a:t>
            </a:r>
            <a:endParaRPr lang="nl-NL" dirty="0">
              <a:cs typeface="Arial"/>
            </a:endParaRPr>
          </a:p>
          <a:p>
            <a:pPr>
              <a:buClrTx/>
            </a:pPr>
            <a:r>
              <a:rPr lang="nl-NL" dirty="0">
                <a:cs typeface="Arial"/>
              </a:rPr>
              <a:t>Registratie Te laat (TO), Uitgestuurd (UO), Boeken vergeten (BV), Huiswerk vergeten en/of huiswerk niet gemaakt (HV)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897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E9322F-561F-0C4A-B368-0A4DFF898E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200" dirty="0"/>
              <a:t>Inloggen </a:t>
            </a:r>
            <a:r>
              <a:rPr lang="nl-NL" sz="3200" dirty="0" err="1"/>
              <a:t>UbboPortaal</a:t>
            </a:r>
            <a:r>
              <a:rPr lang="nl-NL" sz="3200" dirty="0"/>
              <a:t> en Magister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484D7C0-9280-B744-A58A-6E8312BFC3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19</a:t>
            </a:fld>
            <a:endParaRPr lang="nl-NL"/>
          </a:p>
        </p:txBody>
      </p:sp>
      <p:pic>
        <p:nvPicPr>
          <p:cNvPr id="5" name="table">
            <a:extLst>
              <a:ext uri="{FF2B5EF4-FFF2-40B4-BE49-F238E27FC236}">
                <a16:creationId xmlns:a16="http://schemas.microsoft.com/office/drawing/2014/main" id="{E920818D-9038-4BE5-8FBA-B47F9B5C0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14" y="2091521"/>
            <a:ext cx="8709172" cy="398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4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9C323-BE34-4245-B55B-74FD29E2B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7704" y="1484784"/>
            <a:ext cx="5688632" cy="1008112"/>
          </a:xfrm>
        </p:spPr>
        <p:txBody>
          <a:bodyPr>
            <a:noAutofit/>
          </a:bodyPr>
          <a:lstStyle/>
          <a:p>
            <a:pPr algn="ctr"/>
            <a:r>
              <a:rPr lang="nl-NL" sz="4800" dirty="0" smtClean="0"/>
              <a:t>Ouderavond klas </a:t>
            </a:r>
            <a:r>
              <a:rPr lang="nl-NL" sz="4800" dirty="0" smtClean="0"/>
              <a:t>2</a:t>
            </a:r>
            <a:endParaRPr lang="nl-NL" sz="48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ABC65F8-B0C3-4040-8889-8836DD58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316" y="2708920"/>
            <a:ext cx="466641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E9322F-561F-0C4A-B368-0A4DFF898E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200" dirty="0"/>
              <a:t>Inloggen Magister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484D7C0-9280-B744-A58A-6E8312BFC3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20</a:t>
            </a:fld>
            <a:endParaRPr lang="nl-NL"/>
          </a:p>
        </p:txBody>
      </p:sp>
      <p:pic>
        <p:nvPicPr>
          <p:cNvPr id="5" name="table">
            <a:extLst>
              <a:ext uri="{FF2B5EF4-FFF2-40B4-BE49-F238E27FC236}">
                <a16:creationId xmlns:a16="http://schemas.microsoft.com/office/drawing/2014/main" id="{A7D31BDE-E4B7-4C89-8B6E-C51B1E20B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7" y="1976905"/>
            <a:ext cx="8937565" cy="2871761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606AEAE2-6547-4513-9A2B-E3F702409171}"/>
              </a:ext>
            </a:extLst>
          </p:cNvPr>
          <p:cNvSpPr/>
          <p:nvPr/>
        </p:nvSpPr>
        <p:spPr>
          <a:xfrm>
            <a:off x="103217" y="5042184"/>
            <a:ext cx="3218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nl-NL" dirty="0">
                <a:solidFill>
                  <a:prstClr val="black"/>
                </a:solidFill>
              </a:rPr>
              <a:t>Vragen: ons@ubboemmius.nl</a:t>
            </a:r>
          </a:p>
        </p:txBody>
      </p:sp>
    </p:spTree>
    <p:extLst>
      <p:ext uri="{BB962C8B-B14F-4D97-AF65-F5344CB8AC3E}">
        <p14:creationId xmlns:p14="http://schemas.microsoft.com/office/powerpoint/2010/main" val="4149480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6984776" cy="632666"/>
          </a:xfrm>
        </p:spPr>
        <p:txBody>
          <a:bodyPr>
            <a:normAutofit/>
          </a:bodyPr>
          <a:lstStyle/>
          <a:p>
            <a:r>
              <a:rPr lang="nl-NL" dirty="0" smtClean="0"/>
              <a:t>Organisatie – periode indeling</a:t>
            </a:r>
            <a:endParaRPr lang="nl-NL" sz="31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21</a:t>
            </a:fld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11" y="2348880"/>
            <a:ext cx="789622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71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376" y="639111"/>
            <a:ext cx="6984776" cy="632666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Volgen van uw kind - Begeleiding </a:t>
            </a:r>
            <a:endParaRPr lang="nl-NL" sz="27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22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ClrTx/>
              <a:buNone/>
            </a:pPr>
            <a:r>
              <a:rPr lang="nl-NL" i="1" dirty="0" smtClean="0"/>
              <a:t>Leerlingbesprekingen</a:t>
            </a:r>
            <a:r>
              <a:rPr lang="nl-NL" dirty="0" smtClean="0"/>
              <a:t>:</a:t>
            </a:r>
            <a:endParaRPr lang="nl-NL" dirty="0"/>
          </a:p>
          <a:p>
            <a:pPr>
              <a:buClrTx/>
            </a:pPr>
            <a:r>
              <a:rPr lang="nl-NL" dirty="0" smtClean="0"/>
              <a:t>Daar wordt samen gekeken naar de </a:t>
            </a:r>
            <a:r>
              <a:rPr lang="nl-NL" dirty="0"/>
              <a:t>resultaten van de leerlingen </a:t>
            </a:r>
            <a:r>
              <a:rPr lang="nl-NL" dirty="0" smtClean="0"/>
              <a:t>en bespreken we ook het </a:t>
            </a:r>
            <a:r>
              <a:rPr lang="nl-NL" dirty="0"/>
              <a:t>groepsproces </a:t>
            </a:r>
            <a:r>
              <a:rPr lang="nl-NL" dirty="0" smtClean="0"/>
              <a:t>binnen de </a:t>
            </a:r>
            <a:r>
              <a:rPr lang="nl-NL" dirty="0"/>
              <a:t>klas.</a:t>
            </a:r>
          </a:p>
          <a:p>
            <a:pPr>
              <a:buClrTx/>
            </a:pPr>
            <a:r>
              <a:rPr lang="nl-NL" dirty="0"/>
              <a:t>Onderwijsbehoeften van leerlingen formuleren</a:t>
            </a:r>
          </a:p>
          <a:p>
            <a:pPr>
              <a:buClrTx/>
            </a:pPr>
            <a:r>
              <a:rPr lang="nl-NL" dirty="0"/>
              <a:t>Acties voor de hele klas, voor groepjes leerlingen of voor individuele leerlingen.</a:t>
            </a:r>
          </a:p>
          <a:p>
            <a:pPr>
              <a:buClrTx/>
            </a:pPr>
            <a:r>
              <a:rPr lang="nl-NL" dirty="0" smtClean="0"/>
              <a:t>Mentor kan doorverwijzen.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7104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Begeleidingsteam</a:t>
            </a:r>
            <a:endParaRPr lang="nl-NL" sz="31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23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dirty="0" smtClean="0"/>
              <a:t>Ondersteuningscoördinator</a:t>
            </a:r>
          </a:p>
          <a:p>
            <a:r>
              <a:rPr lang="nl-NL" dirty="0" smtClean="0"/>
              <a:t>Orthopedagoog</a:t>
            </a:r>
          </a:p>
          <a:p>
            <a:r>
              <a:rPr lang="nl-NL" dirty="0" smtClean="0"/>
              <a:t>Gedragsspecialist</a:t>
            </a:r>
          </a:p>
          <a:p>
            <a:r>
              <a:rPr lang="nl-NL" dirty="0" smtClean="0"/>
              <a:t>Psycholoog</a:t>
            </a:r>
          </a:p>
          <a:p>
            <a:r>
              <a:rPr lang="nl-NL" dirty="0"/>
              <a:t>Vertrouwenspersonen</a:t>
            </a:r>
          </a:p>
          <a:p>
            <a:r>
              <a:rPr lang="nl-NL" dirty="0"/>
              <a:t>Decaan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5731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Waarin bent u belangrijk?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24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Begeleiden bij</a:t>
            </a:r>
            <a:r>
              <a:rPr lang="nl-NL" dirty="0" smtClean="0"/>
              <a:t>:</a:t>
            </a:r>
            <a:endParaRPr lang="nl-NL" dirty="0"/>
          </a:p>
          <a:p>
            <a:pPr marL="457200" lvl="1" indent="0">
              <a:buNone/>
            </a:pPr>
            <a:r>
              <a:rPr lang="nl-NL" dirty="0"/>
              <a:t>H</a:t>
            </a:r>
            <a:r>
              <a:rPr lang="nl-NL" dirty="0" smtClean="0"/>
              <a:t>uiswerk maken en leren</a:t>
            </a: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Tas inpakken</a:t>
            </a: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Magister</a:t>
            </a:r>
          </a:p>
          <a:p>
            <a:pPr marL="457200" lvl="1" indent="0">
              <a:buNone/>
            </a:pPr>
            <a:r>
              <a:rPr lang="nl-NL" dirty="0" smtClean="0"/>
              <a:t>Keuzeproces vervolg onderwijs</a:t>
            </a: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Bij </a:t>
            </a:r>
            <a:r>
              <a:rPr lang="nl-NL" b="1" dirty="0" smtClean="0"/>
              <a:t>vragen of onduidelijkheden, neem contact op.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8739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Begeleiding naar vervolg onderwijs</a:t>
            </a:r>
            <a:endParaRPr lang="nl-NL" sz="27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25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700808"/>
            <a:ext cx="3851286" cy="377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32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EB0A7-2175-4561-A04D-FF501997B8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Keuzeproces algemeen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311E6CC-DA78-41FC-9E6D-B2B3CEAC24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26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F3C6E82-B3D7-4680-A2D7-2E08986589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dirty="0"/>
              <a:t>BB en KB:</a:t>
            </a:r>
            <a:br>
              <a:rPr lang="nl-NL" dirty="0"/>
            </a:br>
            <a:r>
              <a:rPr lang="nl-NL" dirty="0" smtClean="0"/>
              <a:t>Elders: Profielkeuze en schoolkeuze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r>
              <a:rPr lang="nl-NL" dirty="0"/>
              <a:t>GL/TL: </a:t>
            </a:r>
            <a:br>
              <a:rPr lang="nl-NL" dirty="0"/>
            </a:br>
            <a:r>
              <a:rPr lang="nl-NL" dirty="0"/>
              <a:t>O</a:t>
            </a:r>
            <a:r>
              <a:rPr lang="nl-NL" dirty="0" smtClean="0"/>
              <a:t>p locatie Onstwedde: Dienstverlening </a:t>
            </a:r>
            <a:r>
              <a:rPr lang="nl-NL" dirty="0"/>
              <a:t>&amp; </a:t>
            </a:r>
            <a:r>
              <a:rPr lang="nl-NL" dirty="0" smtClean="0"/>
              <a:t>Producten (D&amp;P)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r>
              <a:rPr lang="nl-NL" dirty="0"/>
              <a:t>HAVO en VWO:</a:t>
            </a:r>
            <a:br>
              <a:rPr lang="nl-NL" dirty="0"/>
            </a:br>
            <a:r>
              <a:rPr lang="nl-NL" dirty="0" smtClean="0"/>
              <a:t>Doorlopende leerlijn Stationslaan: </a:t>
            </a:r>
            <a:r>
              <a:rPr lang="nl-NL" dirty="0" smtClean="0"/>
              <a:t>Profielkeuze </a:t>
            </a:r>
            <a:r>
              <a:rPr lang="nl-NL" dirty="0"/>
              <a:t>in klas 3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931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627ED1-85E8-4248-B9C4-452E8A1996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10 profielen </a:t>
            </a:r>
            <a:r>
              <a:rPr lang="nl-NL" dirty="0" smtClean="0"/>
              <a:t>VMBO (2AB – VOS)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4F546CE-D3FD-4D13-8D71-98577C9F38E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27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0D6B79D-0541-4307-A393-549788CD67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dirty="0"/>
              <a:t>Ubbo Emmius Sportparklaan</a:t>
            </a:r>
          </a:p>
          <a:p>
            <a:pPr lvl="1"/>
            <a:r>
              <a:rPr lang="nl-NL" dirty="0"/>
              <a:t>Bouwen, wonen en interieur (BWI)</a:t>
            </a:r>
          </a:p>
          <a:p>
            <a:pPr lvl="1"/>
            <a:r>
              <a:rPr lang="nl-NL" dirty="0"/>
              <a:t>Produceren, installeren en energie (PIE)</a:t>
            </a:r>
          </a:p>
          <a:p>
            <a:pPr lvl="1"/>
            <a:r>
              <a:rPr lang="nl-NL" dirty="0"/>
              <a:t>Mobiliteit en transport (M&amp;T)</a:t>
            </a:r>
          </a:p>
          <a:p>
            <a:pPr lvl="1"/>
            <a:r>
              <a:rPr lang="nl-NL" dirty="0"/>
              <a:t>Zorg en welzijn (Z&amp;W)</a:t>
            </a:r>
          </a:p>
          <a:p>
            <a:pPr lvl="1"/>
            <a:r>
              <a:rPr lang="nl-NL" dirty="0"/>
              <a:t>Dienstverlening en producten (D&amp;P) </a:t>
            </a:r>
          </a:p>
          <a:p>
            <a:pPr lvl="1"/>
            <a:r>
              <a:rPr lang="nl-NL" dirty="0"/>
              <a:t>Economie en ondernemen (E&amp;O</a:t>
            </a:r>
          </a:p>
          <a:p>
            <a:pPr lvl="0"/>
            <a:r>
              <a:rPr lang="nl-NL" dirty="0">
                <a:solidFill>
                  <a:prstClr val="black"/>
                </a:solidFill>
              </a:rPr>
              <a:t>Elders</a:t>
            </a:r>
          </a:p>
          <a:p>
            <a:pPr lvl="1"/>
            <a:r>
              <a:rPr lang="nl-NL" sz="2100" dirty="0">
                <a:solidFill>
                  <a:prstClr val="black"/>
                </a:solidFill>
              </a:rPr>
              <a:t>Horeca, bakkerij en recreatie (HBR)</a:t>
            </a:r>
          </a:p>
          <a:p>
            <a:pPr lvl="1"/>
            <a:r>
              <a:rPr lang="nl-NL" sz="2100" dirty="0">
                <a:solidFill>
                  <a:prstClr val="black"/>
                </a:solidFill>
              </a:rPr>
              <a:t>Groen</a:t>
            </a:r>
          </a:p>
          <a:p>
            <a:pPr lvl="1"/>
            <a:r>
              <a:rPr lang="nl-NL" sz="2100" dirty="0">
                <a:solidFill>
                  <a:prstClr val="black"/>
                </a:solidFill>
              </a:rPr>
              <a:t>Media, vormgeving en </a:t>
            </a:r>
            <a:r>
              <a:rPr lang="nl-NL" sz="2100" dirty="0" err="1">
                <a:solidFill>
                  <a:prstClr val="black"/>
                </a:solidFill>
              </a:rPr>
              <a:t>ict</a:t>
            </a:r>
            <a:r>
              <a:rPr lang="nl-NL" sz="2100" dirty="0">
                <a:solidFill>
                  <a:prstClr val="black"/>
                </a:solidFill>
              </a:rPr>
              <a:t> (MVI)</a:t>
            </a:r>
          </a:p>
          <a:p>
            <a:pPr lvl="1"/>
            <a:r>
              <a:rPr lang="nl-NL" sz="2100" dirty="0">
                <a:solidFill>
                  <a:prstClr val="black"/>
                </a:solidFill>
              </a:rPr>
              <a:t>Maritiem en techniek (MT)</a:t>
            </a:r>
          </a:p>
          <a:p>
            <a:pPr marL="457200" lvl="1" indent="0">
              <a:buNone/>
            </a:pPr>
            <a:endParaRPr lang="nl-NL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7307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Organisatie – belangrijke data</a:t>
            </a:r>
            <a:endParaRPr lang="nl-NL" sz="31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28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dirty="0" smtClean="0"/>
              <a:t>Data oudergesprekken (10 min.) (</a:t>
            </a:r>
            <a:r>
              <a:rPr lang="nl-NL" dirty="0" smtClean="0">
                <a:solidFill>
                  <a:srgbClr val="FF0000"/>
                </a:solidFill>
              </a:rPr>
              <a:t>data toevoegen uit jaarplanning)</a:t>
            </a:r>
          </a:p>
          <a:p>
            <a:r>
              <a:rPr lang="nl-NL" dirty="0" smtClean="0"/>
              <a:t>Data algemene ouderavond </a:t>
            </a:r>
            <a:r>
              <a:rPr lang="nl-NL" dirty="0" smtClean="0">
                <a:solidFill>
                  <a:srgbClr val="FF0000"/>
                </a:solidFill>
              </a:rPr>
              <a:t>(idem)</a:t>
            </a:r>
            <a:endParaRPr lang="nl-NL" dirty="0" smtClean="0"/>
          </a:p>
          <a:p>
            <a:r>
              <a:rPr lang="nl-NL" dirty="0" smtClean="0"/>
              <a:t>Data specifieke activiteiten </a:t>
            </a:r>
            <a:r>
              <a:rPr lang="nl-NL" dirty="0" smtClean="0">
                <a:solidFill>
                  <a:srgbClr val="FF0000"/>
                </a:solidFill>
              </a:rPr>
              <a:t>(idem)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9546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Communicatie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29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dirty="0">
                <a:solidFill>
                  <a:prstClr val="black"/>
                </a:solidFill>
              </a:rPr>
              <a:t>Magister</a:t>
            </a:r>
          </a:p>
          <a:p>
            <a:r>
              <a:rPr lang="nl-NL" dirty="0">
                <a:solidFill>
                  <a:prstClr val="black"/>
                </a:solidFill>
              </a:rPr>
              <a:t>Nieuwsbrief per e-mail</a:t>
            </a:r>
          </a:p>
          <a:p>
            <a:r>
              <a:rPr lang="nl-NL" dirty="0">
                <a:solidFill>
                  <a:prstClr val="black"/>
                </a:solidFill>
                <a:cs typeface="Arial"/>
              </a:rPr>
              <a:t>Website </a:t>
            </a:r>
            <a:r>
              <a:rPr lang="nl-NL" dirty="0" smtClean="0">
                <a:solidFill>
                  <a:prstClr val="black"/>
                </a:solidFill>
                <a:cs typeface="Arial"/>
              </a:rPr>
              <a:t>(o.a. locatiegids)</a:t>
            </a:r>
            <a:endParaRPr lang="nl-NL" dirty="0">
              <a:solidFill>
                <a:prstClr val="black"/>
              </a:solidFill>
              <a:cs typeface="Arial"/>
            </a:endParaRPr>
          </a:p>
          <a:p>
            <a:r>
              <a:rPr lang="nl-NL" dirty="0">
                <a:solidFill>
                  <a:prstClr val="black"/>
                </a:solidFill>
                <a:cs typeface="Arial"/>
              </a:rPr>
              <a:t>E-mail</a:t>
            </a:r>
            <a:endParaRPr lang="nl-NL" dirty="0">
              <a:cs typeface="Arial"/>
            </a:endParaRPr>
          </a:p>
          <a:p>
            <a:pPr lvl="0"/>
            <a:r>
              <a:rPr lang="nl-NL" dirty="0">
                <a:solidFill>
                  <a:prstClr val="black"/>
                </a:solidFill>
              </a:rPr>
              <a:t>Bellen: terugbelnotitie</a:t>
            </a:r>
            <a:endParaRPr lang="nl-NL" dirty="0">
              <a:solidFill>
                <a:prstClr val="black"/>
              </a:solidFill>
              <a:cs typeface="Arial"/>
            </a:endParaRP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293096"/>
            <a:ext cx="3888432" cy="145154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b="7966"/>
          <a:stretch/>
        </p:blipFill>
        <p:spPr>
          <a:xfrm>
            <a:off x="6012160" y="2492896"/>
            <a:ext cx="2232248" cy="215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56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endParaRPr lang="nl-NL" u="sng" dirty="0" smtClean="0"/>
          </a:p>
          <a:p>
            <a:r>
              <a:rPr lang="nl-NL" dirty="0" smtClean="0"/>
              <a:t>Wie zijn wij</a:t>
            </a:r>
          </a:p>
          <a:p>
            <a:r>
              <a:rPr lang="nl-NL" dirty="0" smtClean="0"/>
              <a:t>Algemene informatie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de Bast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een greep uit de activiteiten</a:t>
            </a:r>
          </a:p>
          <a:p>
            <a:r>
              <a:rPr lang="nl-NL" dirty="0" smtClean="0"/>
              <a:t>Met de mentor mee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4197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Oproep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30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Ouderraad</a:t>
            </a:r>
          </a:p>
          <a:p>
            <a:pPr lvl="1">
              <a:defRPr/>
            </a:pPr>
            <a:r>
              <a:rPr lang="nl-NL" sz="2000" dirty="0" smtClean="0"/>
              <a:t>Overleggroep </a:t>
            </a:r>
            <a:r>
              <a:rPr lang="nl-NL" sz="2000" dirty="0"/>
              <a:t>van ouders met de locatiedirecteur</a:t>
            </a:r>
            <a:r>
              <a:rPr lang="nl-NL" sz="2000" dirty="0" smtClean="0"/>
              <a:t>.</a:t>
            </a:r>
          </a:p>
          <a:p>
            <a:pPr lvl="1">
              <a:defRPr/>
            </a:pPr>
            <a:r>
              <a:rPr lang="nl-NL" sz="2000" dirty="0" smtClean="0"/>
              <a:t>Nieuwe ouders nodig</a:t>
            </a:r>
          </a:p>
          <a:p>
            <a:pPr lvl="1">
              <a:defRPr/>
            </a:pPr>
            <a:r>
              <a:rPr lang="nl-NL" sz="2000" dirty="0" smtClean="0"/>
              <a:t>Doorsnee van leerling-leeftijd en woonomgeving</a:t>
            </a:r>
            <a:endParaRPr lang="nl-NL" sz="2000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3428642"/>
            <a:ext cx="2664183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55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9C323-BE34-4245-B55B-74FD29E2B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1759" y="1412776"/>
            <a:ext cx="4708066" cy="1296144"/>
          </a:xfrm>
        </p:spPr>
        <p:txBody>
          <a:bodyPr>
            <a:noAutofit/>
          </a:bodyPr>
          <a:lstStyle/>
          <a:p>
            <a:pPr algn="ctr"/>
            <a:r>
              <a:rPr lang="nl-NL" dirty="0" smtClean="0"/>
              <a:t>Bedankt voor uw aandacht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ABC65F8-B0C3-4040-8889-8836DD58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31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938" y="2996952"/>
            <a:ext cx="4023709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mtClean="0"/>
              <a:t>Voorstellen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endParaRPr lang="nl-NL" u="sng" dirty="0" smtClean="0"/>
          </a:p>
          <a:p>
            <a:r>
              <a:rPr lang="nl-NL" u="sng" dirty="0" smtClean="0"/>
              <a:t>Mentor</a:t>
            </a:r>
            <a:r>
              <a:rPr lang="nl-NL" dirty="0"/>
              <a:t>: nadere kennismaking, schooljaar ‘</a:t>
            </a:r>
            <a:r>
              <a:rPr lang="nl-NL" dirty="0" smtClean="0"/>
              <a:t>19-’20</a:t>
            </a:r>
          </a:p>
          <a:p>
            <a:endParaRPr lang="nl-NL" dirty="0"/>
          </a:p>
          <a:p>
            <a:r>
              <a:rPr lang="nl-NL" dirty="0"/>
              <a:t>Coördinator Havo/Vwo: M. Haan - </a:t>
            </a:r>
            <a:r>
              <a:rPr lang="nl-NL" dirty="0">
                <a:hlinkClick r:id="rId2"/>
              </a:rPr>
              <a:t>mhaan@ubboemmius.nl</a:t>
            </a:r>
            <a:endParaRPr lang="nl-NL" dirty="0"/>
          </a:p>
          <a:p>
            <a:r>
              <a:rPr lang="nl-NL" dirty="0"/>
              <a:t>Teamleider VMBO: M. Ulenreef - </a:t>
            </a:r>
            <a:r>
              <a:rPr lang="nl-NL" dirty="0" smtClean="0">
                <a:hlinkClick r:id="rId3"/>
              </a:rPr>
              <a:t>mulenreef@ubboemmius.nl</a:t>
            </a:r>
            <a:endParaRPr lang="nl-NL" dirty="0" smtClean="0"/>
          </a:p>
          <a:p>
            <a:r>
              <a:rPr lang="nl-NL" dirty="0" smtClean="0"/>
              <a:t>Locatie </a:t>
            </a:r>
            <a:r>
              <a:rPr lang="nl-NL" dirty="0"/>
              <a:t>directeur: </a:t>
            </a:r>
            <a:r>
              <a:rPr lang="nl-NL" dirty="0" smtClean="0"/>
              <a:t> I</a:t>
            </a:r>
            <a:r>
              <a:rPr lang="nl-NL" dirty="0"/>
              <a:t>. de </a:t>
            </a:r>
            <a:r>
              <a:rPr lang="nl-NL" dirty="0" smtClean="0"/>
              <a:t>Boer – </a:t>
            </a:r>
            <a:r>
              <a:rPr lang="nl-NL" dirty="0" smtClean="0">
                <a:hlinkClick r:id="rId4"/>
              </a:rPr>
              <a:t>idboer@ubboemmius.nl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39393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780110"/>
            <a:ext cx="7560840" cy="632666"/>
          </a:xfrm>
        </p:spPr>
        <p:txBody>
          <a:bodyPr>
            <a:normAutofit/>
          </a:bodyPr>
          <a:lstStyle/>
          <a:p>
            <a:r>
              <a:rPr lang="nl-NL" sz="2700" dirty="0" smtClean="0"/>
              <a:t>Kernwaarden</a:t>
            </a:r>
            <a:endParaRPr lang="nl-NL" sz="27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9"/>
          </p:nvPr>
        </p:nvSpPr>
        <p:spPr>
          <a:xfrm>
            <a:off x="323528" y="1484784"/>
            <a:ext cx="8496622" cy="4608041"/>
          </a:xfrm>
        </p:spPr>
        <p:txBody>
          <a:bodyPr/>
          <a:lstStyle/>
          <a:p>
            <a:pPr marL="0" indent="0">
              <a:buNone/>
            </a:pPr>
            <a:endParaRPr lang="nl-NL" sz="2000" b="1" i="1" dirty="0">
              <a:solidFill>
                <a:srgbClr val="FF6600"/>
              </a:solidFill>
            </a:endParaRP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8" name="Tijdelijke aanduiding voor dianummer 2">
            <a:extLst>
              <a:ext uri="{FF2B5EF4-FFF2-40B4-BE49-F238E27FC236}">
                <a16:creationId xmlns:a16="http://schemas.microsoft.com/office/drawing/2014/main" id="{8484D7C0-9280-B744-A58A-6E8312BFC3B2}"/>
              </a:ext>
            </a:extLst>
          </p:cNvPr>
          <p:cNvSpPr txBox="1">
            <a:spLocks/>
          </p:cNvSpPr>
          <p:nvPr/>
        </p:nvSpPr>
        <p:spPr>
          <a:xfrm>
            <a:off x="8536834" y="6530852"/>
            <a:ext cx="355646" cy="19339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AA7EC8-FE29-421D-A88B-370786849ECC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9C092503-6DB1-4818-B2C3-252816C3999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1297"/>
          <a:stretch/>
        </p:blipFill>
        <p:spPr bwMode="auto">
          <a:xfrm>
            <a:off x="1403648" y="1628613"/>
            <a:ext cx="2245746" cy="21601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C6AF630-FE66-4AEB-A3E3-768F03F3B2A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4" t="19474" r="11540" b="13344"/>
          <a:stretch/>
        </p:blipFill>
        <p:spPr bwMode="auto">
          <a:xfrm>
            <a:off x="4203754" y="1632211"/>
            <a:ext cx="2245746" cy="21565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C7D5035-B270-456A-93B4-8CDE89EF1AC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6" t="19928" r="11635" b="13457"/>
          <a:stretch/>
        </p:blipFill>
        <p:spPr bwMode="auto">
          <a:xfrm>
            <a:off x="1403648" y="4002316"/>
            <a:ext cx="2245746" cy="19981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2D26EF8-4A40-499D-AEF5-6AE219A9DC21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2" t="19440" r="11626" b="13536"/>
          <a:stretch/>
        </p:blipFill>
        <p:spPr bwMode="auto">
          <a:xfrm>
            <a:off x="4203754" y="4005063"/>
            <a:ext cx="2245746" cy="19981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0153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780110"/>
            <a:ext cx="7560840" cy="632666"/>
          </a:xfrm>
        </p:spPr>
        <p:txBody>
          <a:bodyPr>
            <a:normAutofit/>
          </a:bodyPr>
          <a:lstStyle/>
          <a:p>
            <a:r>
              <a:rPr lang="nl-NL" sz="2700" dirty="0" smtClean="0"/>
              <a:t>Ontwikkeling van uw kind / onze leerling</a:t>
            </a:r>
            <a:endParaRPr lang="nl-NL" sz="27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9"/>
          </p:nvPr>
        </p:nvSpPr>
        <p:spPr>
          <a:xfrm>
            <a:off x="323528" y="1484784"/>
            <a:ext cx="8496622" cy="4608041"/>
          </a:xfrm>
        </p:spPr>
        <p:txBody>
          <a:bodyPr/>
          <a:lstStyle/>
          <a:p>
            <a:pPr marL="0" indent="0">
              <a:buNone/>
            </a:pPr>
            <a:r>
              <a:rPr lang="nl-NL" sz="2000" b="1" i="1" dirty="0" smtClean="0">
                <a:solidFill>
                  <a:srgbClr val="FF6600"/>
                </a:solidFill>
              </a:rPr>
              <a:t>Samenwerken </a:t>
            </a:r>
            <a:r>
              <a:rPr lang="nl-NL" sz="2000" b="1" i="1" dirty="0">
                <a:solidFill>
                  <a:srgbClr val="FF6600"/>
                </a:solidFill>
              </a:rPr>
              <a:t>i</a:t>
            </a:r>
            <a:r>
              <a:rPr lang="nl-NL" sz="2000" b="1" i="1" dirty="0" smtClean="0">
                <a:solidFill>
                  <a:srgbClr val="FF6600"/>
                </a:solidFill>
              </a:rPr>
              <a:t>n de driehoek.</a:t>
            </a:r>
            <a:endParaRPr lang="nl-NL" sz="2000" b="1" i="1" dirty="0">
              <a:solidFill>
                <a:srgbClr val="FF6600"/>
              </a:solidFill>
            </a:endParaRP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44824"/>
            <a:ext cx="466415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23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780110"/>
            <a:ext cx="7560840" cy="632666"/>
          </a:xfrm>
        </p:spPr>
        <p:txBody>
          <a:bodyPr>
            <a:normAutofit/>
          </a:bodyPr>
          <a:lstStyle/>
          <a:p>
            <a:r>
              <a:rPr lang="nl-NL" sz="2700" dirty="0" smtClean="0"/>
              <a:t>Ubbo Emmius Onstwedde</a:t>
            </a:r>
            <a:endParaRPr lang="nl-NL" sz="27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4" y="1628800"/>
            <a:ext cx="78435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28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 Bast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9"/>
          </p:nvPr>
        </p:nvSpPr>
        <p:spPr>
          <a:xfrm>
            <a:off x="323528" y="1772816"/>
            <a:ext cx="8496622" cy="4464050"/>
          </a:xfrm>
        </p:spPr>
        <p:txBody>
          <a:bodyPr/>
          <a:lstStyle/>
          <a:p>
            <a:r>
              <a:rPr lang="nl-NL" sz="2000" dirty="0" smtClean="0"/>
              <a:t>Het gebouw (2011), wie zitten hier?</a:t>
            </a:r>
          </a:p>
          <a:p>
            <a:pPr lvl="1"/>
            <a:r>
              <a:rPr lang="nl-NL" sz="2000" dirty="0" smtClean="0"/>
              <a:t>De Rank</a:t>
            </a:r>
          </a:p>
          <a:p>
            <a:pPr lvl="1"/>
            <a:r>
              <a:rPr lang="nl-NL" sz="2000" dirty="0" smtClean="0"/>
              <a:t>Ubbo Emmius</a:t>
            </a:r>
          </a:p>
          <a:p>
            <a:pPr lvl="1"/>
            <a:r>
              <a:rPr lang="nl-NL" sz="2000" dirty="0" smtClean="0"/>
              <a:t>Sportverenigingen &amp; muziekschool</a:t>
            </a:r>
          </a:p>
          <a:p>
            <a:pPr lvl="1"/>
            <a:r>
              <a:rPr lang="nl-NL" sz="2000" dirty="0" smtClean="0"/>
              <a:t>Ontmoeting (pauze)</a:t>
            </a:r>
          </a:p>
          <a:p>
            <a:r>
              <a:rPr lang="nl-NL" sz="2000" dirty="0" smtClean="0"/>
              <a:t>Activiteiten</a:t>
            </a:r>
          </a:p>
          <a:p>
            <a:pPr lvl="1"/>
            <a:r>
              <a:rPr lang="nl-NL" sz="2000" dirty="0" smtClean="0"/>
              <a:t>Cultuurweek</a:t>
            </a:r>
          </a:p>
          <a:p>
            <a:pPr lvl="1"/>
            <a:r>
              <a:rPr lang="nl-NL" sz="2000" dirty="0" smtClean="0"/>
              <a:t>Plus activiteiten klas 1HV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8731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Een greep uit de activiteiten 2019-2020</a:t>
            </a:r>
            <a:endParaRPr lang="nl-NL" sz="28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dirty="0" err="1" smtClean="0">
                <a:solidFill>
                  <a:prstClr val="black"/>
                </a:solidFill>
              </a:rPr>
              <a:t>Meeloopdag</a:t>
            </a:r>
            <a:r>
              <a:rPr lang="nl-NL" dirty="0" smtClean="0">
                <a:solidFill>
                  <a:prstClr val="black"/>
                </a:solidFill>
              </a:rPr>
              <a:t>: 6 november</a:t>
            </a:r>
          </a:p>
          <a:p>
            <a:r>
              <a:rPr lang="nl-NL" dirty="0" smtClean="0">
                <a:solidFill>
                  <a:prstClr val="black"/>
                </a:solidFill>
              </a:rPr>
              <a:t>Toetsweek: periode 2 en periode 4</a:t>
            </a:r>
          </a:p>
          <a:p>
            <a:r>
              <a:rPr lang="nl-NL" dirty="0" smtClean="0">
                <a:solidFill>
                  <a:prstClr val="black"/>
                </a:solidFill>
              </a:rPr>
              <a:t>Cultuurdag: eind periode 3</a:t>
            </a:r>
          </a:p>
          <a:p>
            <a:r>
              <a:rPr lang="nl-NL" dirty="0" smtClean="0"/>
              <a:t>Projectweek: einde schooljaar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4739972"/>
      </p:ext>
    </p:extLst>
  </p:cSld>
  <p:clrMapOvr>
    <a:masterClrMapping/>
  </p:clrMapOvr>
</p:sld>
</file>

<file path=ppt/theme/theme1.xml><?xml version="1.0" encoding="utf-8"?>
<a:theme xmlns:a="http://schemas.openxmlformats.org/drawingml/2006/main" name="20140930_ubbo_multimedia_powerpoint">
  <a:themeElements>
    <a:clrScheme name="Ubbo Emmius">
      <a:dk1>
        <a:sysClr val="windowText" lastClr="000000"/>
      </a:dk1>
      <a:lt1>
        <a:srgbClr val="FFFFFF"/>
      </a:lt1>
      <a:dk2>
        <a:srgbClr val="213582"/>
      </a:dk2>
      <a:lt2>
        <a:srgbClr val="FFFFFF"/>
      </a:lt2>
      <a:accent1>
        <a:srgbClr val="000000"/>
      </a:accent1>
      <a:accent2>
        <a:srgbClr val="F39100"/>
      </a:accent2>
      <a:accent3>
        <a:srgbClr val="009236"/>
      </a:accent3>
      <a:accent4>
        <a:srgbClr val="FFE500"/>
      </a:accent4>
      <a:accent5>
        <a:srgbClr val="E50040"/>
      </a:accent5>
      <a:accent6>
        <a:srgbClr val="B94794"/>
      </a:accent6>
      <a:hlink>
        <a:srgbClr val="F39100"/>
      </a:hlink>
      <a:folHlink>
        <a:srgbClr val="FFBF61"/>
      </a:folHlink>
    </a:clrScheme>
    <a:fontScheme name="Ubbo Emmi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127019156AF7489C7C7970D27D0836" ma:contentTypeVersion="2" ma:contentTypeDescription="Een nieuw document maken." ma:contentTypeScope="" ma:versionID="40d0d9c84c74b538cabcc80cca8293f3">
  <xsd:schema xmlns:xsd="http://www.w3.org/2001/XMLSchema" xmlns:xs="http://www.w3.org/2001/XMLSchema" xmlns:p="http://schemas.microsoft.com/office/2006/metadata/properties" xmlns:ns2="23dedd39-8162-4aa3-b8bf-bb38a362d333" targetNamespace="http://schemas.microsoft.com/office/2006/metadata/properties" ma:root="true" ma:fieldsID="fa3d2db297a2c2d278bee4d07502ddd4" ns2:_="">
    <xsd:import namespace="23dedd39-8162-4aa3-b8bf-bb38a362d3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edd39-8162-4aa3-b8bf-bb38a362d3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F52A2E-A7E3-49A6-8873-33A2CDD2F1A8}"/>
</file>

<file path=customXml/itemProps2.xml><?xml version="1.0" encoding="utf-8"?>
<ds:datastoreItem xmlns:ds="http://schemas.openxmlformats.org/officeDocument/2006/customXml" ds:itemID="{1D0DD194-6EF8-430B-A82C-A7F50F44C7E7}">
  <ds:schemaRefs>
    <ds:schemaRef ds:uri="http://schemas.openxmlformats.org/package/2006/metadata/core-properties"/>
    <ds:schemaRef ds:uri="http://schemas.microsoft.com/office/2006/documentManagement/types"/>
    <ds:schemaRef ds:uri="b26d4702-4287-4c88-b700-05fdee61b6db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b3609b24-c9d9-4fe3-89d2-eafe6dd6fe6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E2B92BB-FD05-47A8-9A6C-08C50FCA20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20140930_ubbo_multimedia_powerpoint</Template>
  <TotalTime>800</TotalTime>
  <Words>623</Words>
  <Application>Microsoft Office PowerPoint</Application>
  <PresentationFormat>Diavoorstelling (4:3)</PresentationFormat>
  <Paragraphs>200</Paragraphs>
  <Slides>31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4" baseType="lpstr">
      <vt:lpstr>Arial</vt:lpstr>
      <vt:lpstr>Calibri</vt:lpstr>
      <vt:lpstr>20140930_ubbo_multimedia_powerpoint</vt:lpstr>
      <vt:lpstr>WELKOM</vt:lpstr>
      <vt:lpstr>Ouderavond klas 2</vt:lpstr>
      <vt:lpstr>Programma</vt:lpstr>
      <vt:lpstr>Voorstellen</vt:lpstr>
      <vt:lpstr>Kernwaarden</vt:lpstr>
      <vt:lpstr>Ontwikkeling van uw kind / onze leerling</vt:lpstr>
      <vt:lpstr>Ubbo Emmius Onstwedde</vt:lpstr>
      <vt:lpstr>De Bast</vt:lpstr>
      <vt:lpstr>Een greep uit de activiteiten 2019-2020</vt:lpstr>
      <vt:lpstr>Nadere kennismaking met de mentor</vt:lpstr>
      <vt:lpstr>Vervolg door de mentor</vt:lpstr>
      <vt:lpstr>Bedankt voor uw aandacht</vt:lpstr>
      <vt:lpstr>Voorstellen mentor</vt:lpstr>
      <vt:lpstr>Programma mentor</vt:lpstr>
      <vt:lpstr>Mentor</vt:lpstr>
      <vt:lpstr>Eerste indrukken</vt:lpstr>
      <vt:lpstr>Ontwikkeling van uw kind – in het VO</vt:lpstr>
      <vt:lpstr>Magister, huiswerk en rapporten</vt:lpstr>
      <vt:lpstr>Inloggen UbboPortaal en Magister</vt:lpstr>
      <vt:lpstr>Inloggen Magister</vt:lpstr>
      <vt:lpstr>Organisatie – periode indeling</vt:lpstr>
      <vt:lpstr>Volgen van uw kind - Begeleiding </vt:lpstr>
      <vt:lpstr>Begeleidingsteam</vt:lpstr>
      <vt:lpstr>Waarin bent u belangrijk?</vt:lpstr>
      <vt:lpstr>Begeleiding naar vervolg onderwijs</vt:lpstr>
      <vt:lpstr>Keuzeproces algemeen</vt:lpstr>
      <vt:lpstr>10 profielen VMBO (2AB – VOS)</vt:lpstr>
      <vt:lpstr>Organisatie – belangrijke data</vt:lpstr>
      <vt:lpstr>Communicatie</vt:lpstr>
      <vt:lpstr>Oproep </vt:lpstr>
      <vt:lpstr>Bedankt voor uw aandacht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presentatie</dc:title>
  <dc:creator>Yan Mulder</dc:creator>
  <cp:lastModifiedBy>Ingrid de Boer</cp:lastModifiedBy>
  <cp:revision>101</cp:revision>
  <dcterms:created xsi:type="dcterms:W3CDTF">2015-01-21T15:20:00Z</dcterms:created>
  <dcterms:modified xsi:type="dcterms:W3CDTF">2019-09-09T12:09:21Z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0x01010021127019156AF7489C7C7970D27D0836</vt:lpwstr>
  </property>
</Properties>
</file>