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6"/>
  </p:notesMasterIdLst>
  <p:handoutMasterIdLst>
    <p:handoutMasterId r:id="rId37"/>
  </p:handoutMasterIdLst>
  <p:sldIdLst>
    <p:sldId id="308" r:id="rId2"/>
    <p:sldId id="257" r:id="rId3"/>
    <p:sldId id="304" r:id="rId4"/>
    <p:sldId id="258" r:id="rId5"/>
    <p:sldId id="294" r:id="rId6"/>
    <p:sldId id="260" r:id="rId7"/>
    <p:sldId id="297" r:id="rId8"/>
    <p:sldId id="288" r:id="rId9"/>
    <p:sldId id="289" r:id="rId10"/>
    <p:sldId id="263" r:id="rId11"/>
    <p:sldId id="296" r:id="rId12"/>
    <p:sldId id="262" r:id="rId13"/>
    <p:sldId id="283" r:id="rId14"/>
    <p:sldId id="286" r:id="rId15"/>
    <p:sldId id="264" r:id="rId16"/>
    <p:sldId id="265" r:id="rId17"/>
    <p:sldId id="269" r:id="rId18"/>
    <p:sldId id="270" r:id="rId19"/>
    <p:sldId id="281" r:id="rId20"/>
    <p:sldId id="266" r:id="rId21"/>
    <p:sldId id="271" r:id="rId22"/>
    <p:sldId id="284" r:id="rId23"/>
    <p:sldId id="285" r:id="rId24"/>
    <p:sldId id="299" r:id="rId25"/>
    <p:sldId id="300" r:id="rId26"/>
    <p:sldId id="302" r:id="rId27"/>
    <p:sldId id="272" r:id="rId28"/>
    <p:sldId id="274" r:id="rId29"/>
    <p:sldId id="278" r:id="rId30"/>
    <p:sldId id="287" r:id="rId31"/>
    <p:sldId id="305" r:id="rId32"/>
    <p:sldId id="311" r:id="rId33"/>
    <p:sldId id="310" r:id="rId34"/>
    <p:sldId id="292" r:id="rId35"/>
  </p:sldIdLst>
  <p:sldSz cx="9144000" cy="6858000" type="screen4x3"/>
  <p:notesSz cx="6742113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57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8C58A88-5832-4AB5-9A0D-BCCDEA6592D8}" type="datetimeFigureOut">
              <a:rPr lang="nl-NL" smtClean="0"/>
              <a:t>27-3-2019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79ECEBF-AA46-47F5-BB3B-58F8F12FF31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34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B26528-6C02-4AA7-A3C9-A8E336907B72}" type="datetimeFigureOut">
              <a:rPr lang="nl-NL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E9256A-DF99-4BDD-8094-6A997475BD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111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3F2EE-BA9A-4DE4-B782-7769C6E0D327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49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BBCA9-E0D9-4ABC-92B3-7B35775EB88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24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E6CA1-D542-445F-9EBC-D0624EFCA8E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0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9DFE0-A38B-4B30-BA47-8F292557082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85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58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523B7-50D6-44C8-B6E9-8054CA9E0ED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5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9256A-DF99-4BDD-8094-6A997475BDC0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47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78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AE0F6-0C95-43F9-ABED-DFD8AB1A80B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38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3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33721-1DCD-4110-ABF5-404362072C7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9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440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10B88-02FD-47EF-98B0-F406B1E5B3A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304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419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C16DB-B789-4029-B3A1-E07E488C614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68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52805-C009-4EE8-8708-AB3B0E5B0EA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48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85CB7-5D0C-4E8B-9B08-206A5058014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11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CCA4E-1541-4188-9BE7-46507B605A1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23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85CB7-5D0C-4E8B-9B08-206A5058014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1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85A3A-900F-4BC5-902E-92134A7C284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64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85CB7-5D0C-4E8B-9B08-206A5058014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76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1E1D1E-F9C4-4562-B943-F42129803D5F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62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85CB7-5D0C-4E8B-9B08-206A5058014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23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4673-17D3-447D-886D-69121B611D27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130425"/>
            <a:ext cx="8496944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3717032"/>
            <a:ext cx="849694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“Typ hier eventueel een ondertitel”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C658-0824-4E40-9186-24EE8A987AD9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4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232D7633-C465-46FF-B88F-8054C155DB60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1628800"/>
            <a:ext cx="4104455" cy="4176464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16016" y="1628800"/>
            <a:ext cx="4104456" cy="4176464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 smtClean="0"/>
              <a:t>Typ hier een toelichting</a:t>
            </a:r>
            <a:endParaRPr lang="nl-NL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5877272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 smtClean="0"/>
              <a:t>Typ hier een toelichting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61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A91F05C3-641D-4F1F-B8A2-44C826A06513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8" hasCustomPrompt="1"/>
          </p:nvPr>
        </p:nvSpPr>
        <p:spPr>
          <a:xfrm>
            <a:off x="323528" y="1628801"/>
            <a:ext cx="8496622" cy="41764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r>
              <a:rPr lang="nl-NL" noProof="0" dirty="0" smtClean="0"/>
              <a:t>Klik op het pictogram om een tabel toe te toevoegen aan deze slide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 smtClean="0"/>
              <a:t>Typ hier een toelichting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70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75E05FDD-79A3-4AD3-9341-92036CC68A61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 smtClean="0"/>
              <a:t>Typ hier een toelichting</a:t>
            </a:r>
            <a:endParaRPr lang="nl-NL" dirty="0"/>
          </a:p>
        </p:txBody>
      </p:sp>
      <p:sp>
        <p:nvSpPr>
          <p:cNvPr id="13" name="Tijdelijke aanduiding voor media 2"/>
          <p:cNvSpPr>
            <a:spLocks noGrp="1"/>
          </p:cNvSpPr>
          <p:nvPr>
            <p:ph type="media" sz="quarter" idx="20" hasCustomPrompt="1"/>
          </p:nvPr>
        </p:nvSpPr>
        <p:spPr>
          <a:xfrm>
            <a:off x="323850" y="1628775"/>
            <a:ext cx="8496300" cy="4176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media toe te toevoegen aan deze slide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11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1990800"/>
            <a:ext cx="7858800" cy="413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9577-5977-4E62-8403-8B3465BE17CC}" type="datetime1">
              <a:rPr lang="nl-NL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F656-F0B3-4EFC-9FBF-63E32A09A5B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52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46EE0-0EC3-431D-88BD-BC3C8439A520}" type="datetimeFigureOut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29A71-661F-4C2F-957F-7DBB0C702E1C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6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500A81-1277-4386-B345-2FA397A55AD6}" type="datetimeFigureOut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1CF33F-94D1-4892-8974-C2471B04C7A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2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EF71778E-0257-4D11-BA2C-3B6468940AD1}" type="datetimeFigureOut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8121-B15E-48D3-BA11-B69A10FFE71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22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ADB84-D16B-4CC9-834C-F64EBED83C8B}" type="datetimeFigureOut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A4D91-2B5F-446F-AE4E-DCF550C4BD09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5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iaposi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092280" y="0"/>
            <a:ext cx="2051720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117446" y="123825"/>
            <a:ext cx="8900720" cy="6176307"/>
          </a:xfrm>
          <a:prstGeom prst="roundRect">
            <a:avLst>
              <a:gd name="adj" fmla="val 4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5884" y="2130425"/>
            <a:ext cx="856659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3717032"/>
            <a:ext cx="8571516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“Typ hier eventueel een ondertitel”</a:t>
            </a:r>
            <a:endParaRPr lang="nl-NL" dirty="0"/>
          </a:p>
        </p:txBody>
      </p:sp>
      <p:sp>
        <p:nvSpPr>
          <p:cNvPr id="36" name="Tijdelijke aanduiding voo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5D2-965B-4F06-990E-4761D7DC6F7F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7" name="Tijdelijke aanduiding voor voettekst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8" name="Tijdelijke aanduiding voor dianumm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46" y="221650"/>
            <a:ext cx="1450280" cy="14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“Typ hier eventueel een ondertitel”</a:t>
            </a:r>
            <a:endParaRPr lang="nl-NL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057" y="2708920"/>
            <a:ext cx="4318927" cy="3583633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5857"/>
              <a:gd name="connsiteX1" fmla="*/ 4514850 w 4514850"/>
              <a:gd name="connsiteY1" fmla="*/ 0 h 3625857"/>
              <a:gd name="connsiteX2" fmla="*/ 4514850 w 4514850"/>
              <a:gd name="connsiteY2" fmla="*/ 0 h 3625857"/>
              <a:gd name="connsiteX3" fmla="*/ 4514850 w 4514850"/>
              <a:gd name="connsiteY3" fmla="*/ 3616914 h 3625857"/>
              <a:gd name="connsiteX4" fmla="*/ 4477568 w 4514850"/>
              <a:gd name="connsiteY4" fmla="*/ 3616096 h 3625857"/>
              <a:gd name="connsiteX5" fmla="*/ 37282 w 4514850"/>
              <a:gd name="connsiteY5" fmla="*/ 3616096 h 3625857"/>
              <a:gd name="connsiteX6" fmla="*/ 0 w 4514850"/>
              <a:gd name="connsiteY6" fmla="*/ 3578814 h 3625857"/>
              <a:gd name="connsiteX7" fmla="*/ 0 w 4514850"/>
              <a:gd name="connsiteY7" fmla="*/ 0 h 3625857"/>
              <a:gd name="connsiteX8" fmla="*/ 0 w 4514850"/>
              <a:gd name="connsiteY8" fmla="*/ 0 h 3625857"/>
              <a:gd name="connsiteX0" fmla="*/ 0 w 4514850"/>
              <a:gd name="connsiteY0" fmla="*/ 0 h 3885975"/>
              <a:gd name="connsiteX1" fmla="*/ 4514850 w 4514850"/>
              <a:gd name="connsiteY1" fmla="*/ 0 h 3885975"/>
              <a:gd name="connsiteX2" fmla="*/ 4514850 w 4514850"/>
              <a:gd name="connsiteY2" fmla="*/ 0 h 3885975"/>
              <a:gd name="connsiteX3" fmla="*/ 4514850 w 4514850"/>
              <a:gd name="connsiteY3" fmla="*/ 3616914 h 3885975"/>
              <a:gd name="connsiteX4" fmla="*/ 37282 w 4514850"/>
              <a:gd name="connsiteY4" fmla="*/ 3616096 h 3885975"/>
              <a:gd name="connsiteX5" fmla="*/ 0 w 4514850"/>
              <a:gd name="connsiteY5" fmla="*/ 3578814 h 3885975"/>
              <a:gd name="connsiteX6" fmla="*/ 0 w 4514850"/>
              <a:gd name="connsiteY6" fmla="*/ 0 h 3885975"/>
              <a:gd name="connsiteX7" fmla="*/ 0 w 4514850"/>
              <a:gd name="connsiteY7" fmla="*/ 0 h 3885975"/>
              <a:gd name="connsiteX0" fmla="*/ 0 w 4514850"/>
              <a:gd name="connsiteY0" fmla="*/ 0 h 3616914"/>
              <a:gd name="connsiteX1" fmla="*/ 4514850 w 4514850"/>
              <a:gd name="connsiteY1" fmla="*/ 0 h 3616914"/>
              <a:gd name="connsiteX2" fmla="*/ 4514850 w 4514850"/>
              <a:gd name="connsiteY2" fmla="*/ 0 h 3616914"/>
              <a:gd name="connsiteX3" fmla="*/ 4514850 w 4514850"/>
              <a:gd name="connsiteY3" fmla="*/ 3616914 h 3616914"/>
              <a:gd name="connsiteX4" fmla="*/ 37282 w 4514850"/>
              <a:gd name="connsiteY4" fmla="*/ 3616096 h 3616914"/>
              <a:gd name="connsiteX5" fmla="*/ 0 w 4514850"/>
              <a:gd name="connsiteY5" fmla="*/ 3578814 h 3616914"/>
              <a:gd name="connsiteX6" fmla="*/ 0 w 4514850"/>
              <a:gd name="connsiteY6" fmla="*/ 0 h 3616914"/>
              <a:gd name="connsiteX7" fmla="*/ 0 w 4514850"/>
              <a:gd name="connsiteY7" fmla="*/ 0 h 36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914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616914"/>
                </a:lnTo>
                <a:lnTo>
                  <a:pt x="37282" y="3616096"/>
                </a:lnTo>
                <a:cubicBezTo>
                  <a:pt x="16692" y="3616096"/>
                  <a:pt x="0" y="3599404"/>
                  <a:pt x="0" y="3578814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16016" y="2708919"/>
            <a:ext cx="4302149" cy="3582823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01A8F2-3343-46B8-ACA1-E43F1D4D5566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8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1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7092280" y="0"/>
            <a:ext cx="2051720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1" name="Afgeronde rechthoek 20"/>
          <p:cNvSpPr/>
          <p:nvPr userDrawn="1"/>
        </p:nvSpPr>
        <p:spPr>
          <a:xfrm>
            <a:off x="117446" y="123825"/>
            <a:ext cx="8900720" cy="2585095"/>
          </a:xfrm>
          <a:prstGeom prst="roundRect">
            <a:avLst>
              <a:gd name="adj" fmla="val 17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“Typ hier eventueel een ondertitel”</a:t>
            </a:r>
            <a:endParaRPr lang="nl-NL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17446" y="2780928"/>
            <a:ext cx="8900720" cy="3510814"/>
          </a:xfrm>
          <a:prstGeom prst="round2SameRect">
            <a:avLst>
              <a:gd name="adj1" fmla="val 0"/>
              <a:gd name="adj2" fmla="val 1031"/>
            </a:avLst>
          </a:pr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1379B-98D9-44CD-85B6-AA1C5555D860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46" y="221650"/>
            <a:ext cx="1450280" cy="14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528" y="1628775"/>
            <a:ext cx="8496622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 smtClean="0"/>
              <a:t>Klik om de modelstijlen te bewerken 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2C9C26B-2126-454B-88DC-831F9DCD4F12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1" y="1628775"/>
            <a:ext cx="4032126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9"/>
          </p:nvPr>
        </p:nvSpPr>
        <p:spPr>
          <a:xfrm>
            <a:off x="4716016" y="1628775"/>
            <a:ext cx="4104134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75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2262695F-C65A-41C0-89E1-0EB7862870E5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80113" y="4005064"/>
            <a:ext cx="3240359" cy="2088232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1628800"/>
            <a:ext cx="3240359" cy="216024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2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1 staa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30B3AB87-B59F-4911-968D-A76A5F9D330F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1629397"/>
            <a:ext cx="3240359" cy="4463899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40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“Typ hier de titel”</a:t>
            </a:r>
            <a:endParaRPr lang="nl-NL" dirty="0"/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604B69AF-4614-4B74-9C40-FA6CC982B9D1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>Versie 1.0 Definitief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1628800"/>
            <a:ext cx="8496943" cy="4176464"/>
          </a:xfrm>
          <a:prstGeom prst="rect">
            <a:avLst/>
          </a:pr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 smtClean="0"/>
              <a:t>Klik op het pictogram om een afbeelding toe te toevoegen aan deze slide</a:t>
            </a:r>
            <a:endParaRPr lang="nl-NL" noProof="0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 smtClean="0"/>
              <a:t>Typ hier een toelichting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551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" y="39728"/>
            <a:ext cx="9027260" cy="6250319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91880" y="6459137"/>
            <a:ext cx="2895600" cy="2605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latin typeface="Arial"/>
              </a:rPr>
              <a:t>Versie 1.0 Definitief</a:t>
            </a:r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876256" y="6450509"/>
            <a:ext cx="1656184" cy="2605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C705AB-1925-42C8-8554-5C0A28D4A6D9}" type="datetime1">
              <a:rPr lang="nl-NL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27-3-2019</a:t>
            </a:fld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76456" y="6450509"/>
            <a:ext cx="467544" cy="257866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AA7EC8-FE29-421D-A88B-370786849ECC}" type="slidenum">
              <a:rPr lang="nl-NL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84" y="111736"/>
            <a:ext cx="1439422" cy="1445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48"/>
          <a:stretch/>
        </p:blipFill>
        <p:spPr>
          <a:xfrm>
            <a:off x="60382" y="6315925"/>
            <a:ext cx="3415475" cy="5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3.jpeg"/><Relationship Id="rId4" Type="http://schemas.openxmlformats.org/officeDocument/2006/relationships/hyperlink" Target="http://www.lyceumypenburg.nl/uploads/fotoalbum/fotos/diplomahavovwo3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Welkom!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Informatieavond </a:t>
            </a:r>
            <a:r>
              <a:rPr lang="nl-NL" dirty="0"/>
              <a:t>examentraining en centraal examen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sz="2800" dirty="0"/>
              <a:t>Leerlingen nemen plaats bij hun </a:t>
            </a:r>
            <a:r>
              <a:rPr lang="nl-NL" sz="2800" dirty="0" smtClean="0"/>
              <a:t>ouders!</a:t>
            </a: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5D2-965B-4F06-990E-4761D7DC6F7F}" type="datetime1">
              <a:rPr lang="nl-NL" smtClean="0">
                <a:solidFill>
                  <a:prstClr val="black"/>
                </a:solidFill>
              </a:rPr>
              <a:pPr/>
              <a:t>27-3-2019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paspoort.kro.nl/images/23021/Exa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12858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Stelling 3</a:t>
            </a:r>
            <a:endParaRPr lang="nl-NL" dirty="0"/>
          </a:p>
        </p:txBody>
      </p:sp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sz="3200" i="1" dirty="0" smtClean="0"/>
              <a:t>Ik weet hoe ik mij goed kan voorbereiden op het examen.</a:t>
            </a:r>
            <a:endParaRPr lang="nl-NL" sz="3200" i="1" dirty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156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Centraal examen</a:t>
            </a:r>
            <a:endParaRPr lang="nl-NL" dirty="0"/>
          </a:p>
        </p:txBody>
      </p:sp>
      <p:sp>
        <p:nvSpPr>
          <p:cNvPr id="26625" name="Tijdelijke aanduiding voor inhoud 7"/>
          <p:cNvSpPr>
            <a:spLocks noGrp="1"/>
          </p:cNvSpPr>
          <p:nvPr>
            <p:ph idx="1"/>
          </p:nvPr>
        </p:nvSpPr>
        <p:spPr>
          <a:xfrm>
            <a:off x="683568" y="1417638"/>
            <a:ext cx="7858800" cy="4136400"/>
          </a:xfrm>
        </p:spPr>
        <p:txBody>
          <a:bodyPr>
            <a:normAutofit fontScale="925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Examen in lo zalen </a:t>
            </a:r>
            <a:r>
              <a:rPr lang="nl-NL" dirty="0"/>
              <a:t>M</a:t>
            </a:r>
            <a:r>
              <a:rPr lang="nl-NL" dirty="0" smtClean="0"/>
              <a:t>aarsdreef!</a:t>
            </a:r>
          </a:p>
          <a:p>
            <a:pPr marL="0" indent="0" eaLnBrk="1" hangingPunct="1">
              <a:buNone/>
            </a:pPr>
            <a:r>
              <a:rPr lang="nl-NL" dirty="0" smtClean="0"/>
              <a:t>    Eerst verzamelen op locatie Engelandlaan</a:t>
            </a:r>
          </a:p>
          <a:p>
            <a:pPr marL="0" indent="0" eaLnBrk="1" hangingPunct="1">
              <a:buNone/>
            </a:pPr>
            <a:r>
              <a:rPr lang="nl-NL" dirty="0"/>
              <a:t> </a:t>
            </a:r>
            <a:r>
              <a:rPr lang="nl-NL" dirty="0" smtClean="0"/>
              <a:t>   (35 minuten van te voren!)</a:t>
            </a:r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Examenzittingen</a:t>
            </a:r>
          </a:p>
          <a:p>
            <a:pPr lvl="1" eaLnBrk="1" hangingPunct="1"/>
            <a:r>
              <a:rPr lang="nl-NL" dirty="0" smtClean="0"/>
              <a:t>Examennummer</a:t>
            </a:r>
          </a:p>
          <a:p>
            <a:pPr lvl="1" eaLnBrk="1" hangingPunct="1"/>
            <a:r>
              <a:rPr lang="nl-NL" dirty="0" smtClean="0"/>
              <a:t>Examenrooster</a:t>
            </a:r>
          </a:p>
          <a:p>
            <a:pPr lvl="1" eaLnBrk="1" hangingPunct="1"/>
            <a:r>
              <a:rPr lang="nl-NL" dirty="0" smtClean="0"/>
              <a:t>Op tijd!! (10 minuten voor aanvang in de examenzaal)</a:t>
            </a:r>
          </a:p>
          <a:p>
            <a:pPr lvl="2" eaLnBrk="1" hangingPunct="1"/>
            <a:r>
              <a:rPr lang="nl-NL" dirty="0"/>
              <a:t>2</a:t>
            </a:r>
            <a:r>
              <a:rPr lang="nl-NL" dirty="0" smtClean="0"/>
              <a:t>0 minuten eerder op: 10 mei 13.10 uur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nl-NL" dirty="0" smtClean="0"/>
              <a:t>Openen en sluiten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556792"/>
            <a:ext cx="7858800" cy="4136400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Teamleider/coördinator opent examen:</a:t>
            </a:r>
          </a:p>
          <a:p>
            <a:pPr lvl="1"/>
            <a:r>
              <a:rPr lang="nl-NL" dirty="0" smtClean="0"/>
              <a:t>Controle door examenkandidaten van examens</a:t>
            </a:r>
          </a:p>
          <a:p>
            <a:pPr lvl="1"/>
            <a:r>
              <a:rPr lang="nl-NL" dirty="0" smtClean="0"/>
              <a:t>Doet mededelingen</a:t>
            </a:r>
          </a:p>
          <a:p>
            <a:pPr lvl="1"/>
            <a:r>
              <a:rPr lang="nl-NL" dirty="0" smtClean="0"/>
              <a:t>Leest eventueel erratum voor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Eerder klaar; werk inleveren bij de juiste tafel</a:t>
            </a:r>
          </a:p>
          <a:p>
            <a:pPr marL="393192" lvl="1" indent="0">
              <a:buNone/>
            </a:pPr>
            <a:r>
              <a:rPr lang="nl-NL" dirty="0" smtClean="0"/>
              <a:t>Docent neemt werk in en noteert de tijd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Teamleider/coördinator sluit examens</a:t>
            </a:r>
          </a:p>
          <a:p>
            <a:pPr marL="393192" lvl="1" indent="0">
              <a:buNone/>
            </a:pPr>
            <a:r>
              <a:rPr lang="nl-NL" dirty="0" smtClean="0"/>
              <a:t>Werk wordt opgehaald en gecontroleerd</a:t>
            </a:r>
          </a:p>
        </p:txBody>
      </p:sp>
    </p:spTree>
    <p:extLst>
      <p:ext uri="{BB962C8B-B14F-4D97-AF65-F5344CB8AC3E}">
        <p14:creationId xmlns:p14="http://schemas.microsoft.com/office/powerpoint/2010/main" val="340235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mag wel en wat mag niet!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064732" cy="4137025"/>
          </a:xfrm>
        </p:spPr>
      </p:pic>
    </p:spTree>
    <p:extLst>
      <p:ext uri="{BB962C8B-B14F-4D97-AF65-F5344CB8AC3E}">
        <p14:creationId xmlns:p14="http://schemas.microsoft.com/office/powerpoint/2010/main" val="416545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Belangrijke zaken</a:t>
            </a:r>
            <a:endParaRPr lang="nl-NL" dirty="0"/>
          </a:p>
        </p:txBody>
      </p:sp>
      <p:sp>
        <p:nvSpPr>
          <p:cNvPr id="2867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47049"/>
            <a:ext cx="7858800" cy="4136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None/>
            </a:pPr>
            <a:r>
              <a:rPr lang="nl-NL" dirty="0"/>
              <a:t>	</a:t>
            </a:r>
            <a:endParaRPr lang="nl-NL" dirty="0" smtClean="0"/>
          </a:p>
          <a:p>
            <a:pPr eaLnBrk="1" hangingPunct="1">
              <a:buNone/>
            </a:pPr>
            <a:endParaRPr lang="nl-NL" b="1" dirty="0"/>
          </a:p>
          <a:p>
            <a:pPr eaLnBrk="1" hangingPunct="1">
              <a:buNone/>
            </a:pPr>
            <a:r>
              <a:rPr lang="nl-NL" b="1" dirty="0" smtClean="0"/>
              <a:t>Let op de goede datum en tijden.</a:t>
            </a:r>
          </a:p>
          <a:p>
            <a:pPr eaLnBrk="1" hangingPunct="1"/>
            <a:r>
              <a:rPr lang="nl-NL" dirty="0" smtClean="0"/>
              <a:t>Op tijd aanwezig zijn. (35 minuten van te voren op locatie ENG).</a:t>
            </a:r>
          </a:p>
          <a:p>
            <a:pPr eaLnBrk="1" hangingPunct="1"/>
            <a:r>
              <a:rPr lang="nl-NL" dirty="0" smtClean="0"/>
              <a:t>Ziek </a:t>
            </a:r>
            <a:r>
              <a:rPr lang="nl-NL" b="1" dirty="0" smtClean="0"/>
              <a:t>ruim voor aanvang melden bij de teamleider</a:t>
            </a:r>
          </a:p>
          <a:p>
            <a:pPr eaLnBrk="1" hangingPunct="1"/>
            <a:r>
              <a:rPr lang="nl-NL" dirty="0" smtClean="0"/>
              <a:t>Eerder vertrekken: </a:t>
            </a:r>
          </a:p>
          <a:p>
            <a:pPr marL="109728" indent="0" eaLnBrk="1" hangingPunct="1">
              <a:buNone/>
            </a:pPr>
            <a:r>
              <a:rPr lang="nl-NL" dirty="0"/>
              <a:t>	</a:t>
            </a:r>
            <a:r>
              <a:rPr lang="nl-NL" dirty="0" smtClean="0"/>
              <a:t>-	eerste 5 kwartier niet</a:t>
            </a:r>
          </a:p>
          <a:p>
            <a:pPr marL="109728" indent="0" eaLnBrk="1" hangingPunct="1">
              <a:buNone/>
            </a:pPr>
            <a:r>
              <a:rPr lang="nl-NL" dirty="0"/>
              <a:t>	</a:t>
            </a:r>
            <a:r>
              <a:rPr lang="nl-NL" dirty="0" smtClean="0"/>
              <a:t>-	laatste kwartier niet</a:t>
            </a:r>
            <a:endParaRPr lang="nl-NL" b="1" dirty="0" smtClean="0"/>
          </a:p>
          <a:p>
            <a:pPr eaLnBrk="1" hangingPunct="1"/>
            <a:r>
              <a:rPr lang="nl-NL" dirty="0" smtClean="0"/>
              <a:t>Toilet bezoek</a:t>
            </a:r>
          </a:p>
          <a:p>
            <a:pPr eaLnBrk="1" hangingPunct="1"/>
            <a:r>
              <a:rPr lang="nl-NL" dirty="0" smtClean="0"/>
              <a:t>Geen tassen mee</a:t>
            </a:r>
          </a:p>
          <a:p>
            <a:pPr eaLnBrk="1" hangingPunct="1"/>
            <a:r>
              <a:rPr lang="nl-NL" dirty="0" smtClean="0"/>
              <a:t>Mobiel/</a:t>
            </a:r>
            <a:r>
              <a:rPr lang="nl-NL" dirty="0" err="1" smtClean="0"/>
              <a:t>iwatch</a:t>
            </a:r>
            <a:r>
              <a:rPr lang="nl-NL" dirty="0" smtClean="0"/>
              <a:t> niet mee!! (kluisje of bak)</a:t>
            </a:r>
          </a:p>
          <a:p>
            <a:pPr eaLnBrk="1" hangingPunct="1"/>
            <a:r>
              <a:rPr lang="nl-NL" dirty="0" smtClean="0"/>
              <a:t>Eten en drinken </a:t>
            </a:r>
          </a:p>
          <a:p>
            <a:pPr eaLnBrk="1" hangingPunct="1"/>
            <a:r>
              <a:rPr lang="nl-NL" dirty="0" smtClean="0"/>
              <a:t>Bedrog</a:t>
            </a:r>
          </a:p>
          <a:p>
            <a:pPr eaLnBrk="1" hangingPunct="1">
              <a:buFont typeface="Wingdings 3" pitchFamily="18" charset="2"/>
              <a:buNone/>
            </a:pPr>
            <a:r>
              <a:rPr lang="nl-NL" dirty="0" smtClean="0"/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721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Opgaven:</a:t>
            </a:r>
          </a:p>
          <a:p>
            <a:pPr lvl="1" eaLnBrk="1" hangingPunct="1"/>
            <a:r>
              <a:rPr lang="nl-NL" dirty="0" smtClean="0"/>
              <a:t>Dubbel papier net (wiskunde roosterpapier)</a:t>
            </a:r>
          </a:p>
          <a:p>
            <a:pPr lvl="1" eaLnBrk="1" hangingPunct="1"/>
            <a:r>
              <a:rPr lang="nl-NL" dirty="0" smtClean="0"/>
              <a:t>Enkel papier klad</a:t>
            </a:r>
          </a:p>
          <a:p>
            <a:pPr lvl="1" eaLnBrk="1" hangingPunct="1"/>
            <a:r>
              <a:rPr lang="nl-NL" dirty="0" smtClean="0"/>
              <a:t>Bijlagen</a:t>
            </a:r>
          </a:p>
          <a:p>
            <a:pPr lvl="1" eaLnBrk="1" hangingPunct="1"/>
            <a:r>
              <a:rPr lang="nl-NL" dirty="0" smtClean="0"/>
              <a:t>Inleveren werk (nummer blaadjes; 1/1,1/2, 2/2…..)</a:t>
            </a:r>
          </a:p>
          <a:p>
            <a:pPr lvl="1" eaLnBrk="1" hangingPunct="1"/>
            <a:r>
              <a:rPr lang="nl-NL" dirty="0" smtClean="0"/>
              <a:t>Opgaven en klad niet mee de zaal uit voor eind van het examen (incl. verlengde tijd)</a:t>
            </a:r>
          </a:p>
          <a:p>
            <a:pPr lvl="1" eaLnBrk="1" hangingPunct="1">
              <a:buNone/>
            </a:pPr>
            <a:endParaRPr lang="nl-NL" dirty="0" smtClean="0"/>
          </a:p>
          <a:p>
            <a:pPr lvl="1" eaLnBrk="1" hangingPunct="1">
              <a:buNone/>
            </a:pPr>
            <a:r>
              <a:rPr lang="nl-NL" dirty="0" smtClean="0"/>
              <a:t>Uitwerkingen:</a:t>
            </a:r>
          </a:p>
          <a:p>
            <a:pPr lvl="1" eaLnBrk="1" hangingPunct="1">
              <a:buNone/>
            </a:pPr>
            <a:r>
              <a:rPr lang="nl-NL" dirty="0" smtClean="0"/>
              <a:t>	Antwoord in een zin</a:t>
            </a:r>
          </a:p>
          <a:p>
            <a:pPr lvl="1" eaLnBrk="1" hangingPunct="1">
              <a:buNone/>
            </a:pPr>
            <a:r>
              <a:rPr lang="nl-NL" dirty="0" smtClean="0"/>
              <a:t>	Niet met potlood </a:t>
            </a:r>
            <a:r>
              <a:rPr lang="nl-NL" i="1" dirty="0" smtClean="0"/>
              <a:t>schrijven</a:t>
            </a:r>
            <a:r>
              <a:rPr lang="nl-NL" dirty="0" smtClean="0"/>
              <a:t>/geen tipp-ex</a:t>
            </a:r>
          </a:p>
          <a:p>
            <a:pPr lvl="1" eaLnBrk="1" hangingPunct="1">
              <a:buNone/>
            </a:pPr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Hulpmiddelen</a:t>
            </a:r>
            <a:endParaRPr lang="nl-NL" dirty="0"/>
          </a:p>
        </p:txBody>
      </p:sp>
      <p:pic>
        <p:nvPicPr>
          <p:cNvPr id="32770" name="Picture 2" descr="http://www.isw.info/content/sweelincklaan/woordenbo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286000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picnica.ciao.com/nl/9660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13573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://www.geekalerts.com/u/disc-2gb-p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214813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4818" name="Tijdelijke aanduiding voor teks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34819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Zelf meenemen (blz. 8/9 van informatieboekje)</a:t>
            </a:r>
          </a:p>
          <a:p>
            <a:pPr eaLnBrk="1" hangingPunct="1"/>
            <a:endParaRPr lang="nl-NL" dirty="0" smtClean="0"/>
          </a:p>
          <a:p>
            <a:pPr lvl="1" eaLnBrk="1" hangingPunct="1"/>
            <a:r>
              <a:rPr lang="nl-NL" b="1" dirty="0" smtClean="0"/>
              <a:t>Woordenboeken!! </a:t>
            </a:r>
          </a:p>
          <a:p>
            <a:pPr lvl="1" eaLnBrk="1" hangingPunct="1">
              <a:buNone/>
            </a:pPr>
            <a:r>
              <a:rPr lang="nl-NL" dirty="0" smtClean="0"/>
              <a:t>	Bij elk vak woordenboek Nederlands toegestaan</a:t>
            </a:r>
          </a:p>
          <a:p>
            <a:pPr lvl="1" eaLnBrk="1" hangingPunct="1"/>
            <a:r>
              <a:rPr lang="nl-NL" dirty="0" smtClean="0"/>
              <a:t>Schrijfbenodigdheden,</a:t>
            </a:r>
          </a:p>
          <a:p>
            <a:pPr lvl="1" eaLnBrk="1" hangingPunct="1"/>
            <a:r>
              <a:rPr lang="nl-NL" dirty="0" smtClean="0"/>
              <a:t>passer, geo, liniaal,</a:t>
            </a:r>
          </a:p>
          <a:p>
            <a:pPr lvl="1" eaLnBrk="1" hangingPunct="1"/>
            <a:r>
              <a:rPr lang="nl-NL" dirty="0" smtClean="0"/>
              <a:t>rekenmachine!!</a:t>
            </a:r>
          </a:p>
          <a:p>
            <a:pPr lvl="1" eaLnBrk="1" hangingPunct="1"/>
            <a:endParaRPr lang="nl-NL" dirty="0" smtClean="0"/>
          </a:p>
          <a:p>
            <a:pPr lvl="1" eaLnBrk="1" hangingPunct="1"/>
            <a:endParaRPr lang="nl-NL" b="1" dirty="0" smtClean="0"/>
          </a:p>
          <a:p>
            <a:pPr eaLnBrk="1" hangingPunct="1"/>
            <a:endParaRPr lang="nl-N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3000" dirty="0" smtClean="0"/>
              <a:t>Faciliteiten:</a:t>
            </a:r>
          </a:p>
          <a:p>
            <a:endParaRPr lang="nl-NL" sz="3000" dirty="0" smtClean="0"/>
          </a:p>
          <a:p>
            <a:r>
              <a:rPr lang="nl-NL" sz="3000" dirty="0" smtClean="0"/>
              <a:t>- recht op extra tijd: 30 minuten per examen</a:t>
            </a:r>
          </a:p>
          <a:p>
            <a:endParaRPr lang="nl-NL" sz="3000" dirty="0" smtClean="0"/>
          </a:p>
          <a:p>
            <a:r>
              <a:rPr lang="nl-NL" sz="3000" dirty="0" smtClean="0"/>
              <a:t>- Daisy ondersteuning; examen in   examenzaal met laptop</a:t>
            </a:r>
            <a:endParaRPr lang="nl-NL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Informatie examentraining  en eindexamen</a:t>
            </a:r>
            <a:endParaRPr lang="nl-NL" dirty="0"/>
          </a:p>
        </p:txBody>
      </p:sp>
      <p:pic>
        <p:nvPicPr>
          <p:cNvPr id="14338" name="Picture 2" descr="http://www.dag.nl/wp-content/uploads/2007/10/1985689404_1999999605_exa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92881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Afronden eindcijfer</a:t>
            </a:r>
            <a:endParaRPr lang="nl-NL" dirty="0"/>
          </a:p>
        </p:txBody>
      </p:sp>
      <p:sp>
        <p:nvSpPr>
          <p:cNvPr id="3686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Schoolexamen 1 decimaal</a:t>
            </a:r>
          </a:p>
          <a:p>
            <a:pPr eaLnBrk="1" hangingPunct="1"/>
            <a:r>
              <a:rPr lang="nl-NL" dirty="0" smtClean="0"/>
              <a:t>Centraal examen 1 decimaal 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Eindcijfer is gemiddelde se en ce</a:t>
            </a:r>
          </a:p>
          <a:p>
            <a:pPr eaLnBrk="1" hangingPunct="1"/>
            <a:r>
              <a:rPr lang="nl-NL" dirty="0" smtClean="0"/>
              <a:t>Afronding op heel getal (5,45 wordt 5 en 5,50 wordt 6)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tekst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R="0" eaLnBrk="1" hangingPunct="1"/>
            <a:endParaRPr lang="nl-NL" dirty="0" smtClean="0"/>
          </a:p>
        </p:txBody>
      </p:sp>
      <p:pic>
        <p:nvPicPr>
          <p:cNvPr id="56328" name="Picture 8" descr="http://www.vsc.gsf.nl/SiteCollectionImages/Examen/examens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32502" b="32502"/>
          <a:stretch>
            <a:fillRect/>
          </a:stretch>
        </p:blipFill>
        <p:spPr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Examenrooster; op de koelkast!!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nl-NL" dirty="0" smtClean="0"/>
              <a:t>       </a:t>
            </a:r>
            <a:r>
              <a:rPr lang="nl-NL" sz="3600" b="1" dirty="0" smtClean="0"/>
              <a:t>Slaag/zak regeling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79280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Gemiddelde van de cijfers van het centraal examen: 5,5 of hoger</a:t>
            </a:r>
          </a:p>
          <a:p>
            <a:r>
              <a:rPr lang="nl-NL" sz="2400" dirty="0" smtClean="0"/>
              <a:t>Eindcijfers van de </a:t>
            </a:r>
            <a:r>
              <a:rPr lang="nl-NL" sz="2400" b="1" dirty="0" smtClean="0"/>
              <a:t>7! examenvakken</a:t>
            </a:r>
            <a:r>
              <a:rPr lang="nl-NL" sz="2400" dirty="0" smtClean="0"/>
              <a:t>: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 alleen maar zessen of hoger,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 bij één vijf en de rest is hoger,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 bij één vier; de rest is hoger en tenminste één    	  7,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 bij twee vijven, rest hoger en tenminste één 7 	of 	  hoger</a:t>
            </a:r>
          </a:p>
          <a:p>
            <a:r>
              <a:rPr lang="nl-NL" sz="2400" dirty="0" smtClean="0"/>
              <a:t>Eindcijfer Nederlands in ieder geval een 5!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S</a:t>
            </a:r>
            <a:r>
              <a:rPr lang="nl-NL" sz="2400" dirty="0" smtClean="0"/>
              <a:t>ectorwerkstuk, lo en kv1 voldoende</a:t>
            </a:r>
          </a:p>
          <a:p>
            <a:pPr>
              <a:buFont typeface="Arial" charset="0"/>
              <a:buChar char="•"/>
            </a:pPr>
            <a:r>
              <a:rPr lang="nl-NL" sz="2400" dirty="0" smtClean="0"/>
              <a:t>Rekenexamen moet zijn afgelegd</a:t>
            </a:r>
          </a:p>
          <a:p>
            <a:pPr>
              <a:buFont typeface="Arial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3864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voorbeeld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nl-NL" dirty="0" smtClean="0"/>
          </a:p>
          <a:p>
            <a:pPr marL="914400" lvl="2" indent="0">
              <a:buNone/>
            </a:pPr>
            <a:r>
              <a:rPr lang="nl-NL" dirty="0" smtClean="0"/>
              <a:t>			</a:t>
            </a:r>
            <a:r>
              <a:rPr lang="nl-NL" dirty="0" smtClean="0">
                <a:solidFill>
                  <a:schemeClr val="tx2"/>
                </a:solidFill>
              </a:rPr>
              <a:t>	</a:t>
            </a:r>
            <a:r>
              <a:rPr lang="nl-NL" b="1" dirty="0" smtClean="0"/>
              <a:t>se 	ce	eindcijfer</a:t>
            </a:r>
            <a:endParaRPr lang="nl-NL" b="1" dirty="0"/>
          </a:p>
          <a:p>
            <a:pPr marL="914400" lvl="2" indent="0">
              <a:buNone/>
            </a:pPr>
            <a:r>
              <a:rPr lang="nl-NL" dirty="0" smtClean="0"/>
              <a:t>Nederlands			6.0	5.8	6.0</a:t>
            </a:r>
          </a:p>
          <a:p>
            <a:pPr marL="914400" lvl="2" indent="0">
              <a:buNone/>
            </a:pPr>
            <a:r>
              <a:rPr lang="nl-NL" dirty="0" smtClean="0"/>
              <a:t>Engels			7.4	7.0	7.0	</a:t>
            </a:r>
          </a:p>
          <a:p>
            <a:pPr marL="914400" lvl="2" indent="0">
              <a:buNone/>
            </a:pPr>
            <a:r>
              <a:rPr lang="nl-NL" dirty="0" smtClean="0"/>
              <a:t>Wiskunde			5.4	5.2	5.0</a:t>
            </a:r>
          </a:p>
          <a:p>
            <a:pPr marL="914400" lvl="2" indent="0">
              <a:buNone/>
            </a:pPr>
            <a:r>
              <a:rPr lang="nl-NL" dirty="0" smtClean="0"/>
              <a:t>Biologie			5.5	5.0	5.0</a:t>
            </a:r>
          </a:p>
          <a:p>
            <a:pPr marL="914400" lvl="2" indent="0">
              <a:buNone/>
            </a:pPr>
            <a:r>
              <a:rPr lang="nl-NL" dirty="0" smtClean="0"/>
              <a:t>Duits				5.6	5.7	6.0</a:t>
            </a:r>
          </a:p>
          <a:p>
            <a:pPr marL="914400" lvl="2" indent="0">
              <a:buNone/>
            </a:pPr>
            <a:r>
              <a:rPr lang="nl-NL" dirty="0" smtClean="0"/>
              <a:t>Geschiedenis		6.8	4.2	6.0	</a:t>
            </a:r>
          </a:p>
          <a:p>
            <a:pPr marL="914400" lvl="2" indent="0">
              <a:buNone/>
            </a:pPr>
            <a:r>
              <a:rPr lang="nl-NL" dirty="0" smtClean="0"/>
              <a:t>Maatschappijleer		7.4		7.0					    gem. 5,46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77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voorbeeld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nl-NL" dirty="0" smtClean="0"/>
          </a:p>
          <a:p>
            <a:pPr marL="914400" lvl="2" indent="0">
              <a:buNone/>
            </a:pPr>
            <a:r>
              <a:rPr lang="nl-NL" dirty="0" smtClean="0"/>
              <a:t>			</a:t>
            </a:r>
            <a:r>
              <a:rPr lang="nl-NL" dirty="0" smtClean="0">
                <a:solidFill>
                  <a:schemeClr val="tx2"/>
                </a:solidFill>
              </a:rPr>
              <a:t>	</a:t>
            </a:r>
            <a:r>
              <a:rPr lang="nl-NL" b="1" dirty="0" smtClean="0"/>
              <a:t>se 	ce	eindcijfer</a:t>
            </a:r>
            <a:endParaRPr lang="nl-NL" b="1" dirty="0"/>
          </a:p>
          <a:p>
            <a:pPr marL="914400" lvl="2" indent="0">
              <a:buNone/>
            </a:pPr>
            <a:r>
              <a:rPr lang="nl-NL" dirty="0" smtClean="0"/>
              <a:t>Nederlands			6.0	4.9	5.0</a:t>
            </a:r>
          </a:p>
          <a:p>
            <a:pPr marL="914400" lvl="2" indent="0">
              <a:buNone/>
            </a:pPr>
            <a:r>
              <a:rPr lang="nl-NL" dirty="0" smtClean="0"/>
              <a:t>Engels			7.4	7.0	7.0	</a:t>
            </a:r>
          </a:p>
          <a:p>
            <a:pPr marL="914400" lvl="2" indent="0">
              <a:buNone/>
            </a:pPr>
            <a:r>
              <a:rPr lang="nl-NL" dirty="0" smtClean="0"/>
              <a:t>Wiskunde			5.4	5.2	5.0</a:t>
            </a:r>
          </a:p>
          <a:p>
            <a:pPr marL="914400" lvl="2" indent="0">
              <a:buNone/>
            </a:pPr>
            <a:r>
              <a:rPr lang="nl-NL" dirty="0" smtClean="0"/>
              <a:t>Biologie			5.5	5.4	</a:t>
            </a:r>
            <a:r>
              <a:rPr lang="nl-NL" dirty="0"/>
              <a:t>5</a:t>
            </a:r>
            <a:r>
              <a:rPr lang="nl-NL" dirty="0" smtClean="0"/>
              <a:t>.0</a:t>
            </a:r>
          </a:p>
          <a:p>
            <a:pPr marL="914400" lvl="2" indent="0">
              <a:buNone/>
            </a:pPr>
            <a:r>
              <a:rPr lang="nl-NL" dirty="0" smtClean="0"/>
              <a:t>Duits				5.6	5.7	6.0</a:t>
            </a:r>
          </a:p>
          <a:p>
            <a:pPr marL="914400" lvl="2" indent="0">
              <a:buNone/>
            </a:pPr>
            <a:r>
              <a:rPr lang="nl-NL" dirty="0" smtClean="0"/>
              <a:t>Geschiedenis		6.8	6.2	7.0</a:t>
            </a:r>
          </a:p>
          <a:p>
            <a:pPr marL="914400" lvl="2" indent="0">
              <a:buNone/>
            </a:pPr>
            <a:r>
              <a:rPr lang="nl-NL" dirty="0" smtClean="0"/>
              <a:t>Maatschappijleer		7.4		7.0					    gem. 5,73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1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voorbeeld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nl-NL" dirty="0" smtClean="0"/>
          </a:p>
          <a:p>
            <a:pPr marL="914400" lvl="2" indent="0">
              <a:buNone/>
            </a:pPr>
            <a:r>
              <a:rPr lang="nl-NL" dirty="0" smtClean="0"/>
              <a:t>			</a:t>
            </a:r>
            <a:r>
              <a:rPr lang="nl-NL" dirty="0" smtClean="0">
                <a:solidFill>
                  <a:schemeClr val="tx2"/>
                </a:solidFill>
              </a:rPr>
              <a:t>	</a:t>
            </a:r>
            <a:r>
              <a:rPr lang="nl-NL" b="1" dirty="0" smtClean="0"/>
              <a:t>se 	ce	eindcijfer</a:t>
            </a:r>
            <a:endParaRPr lang="nl-NL" b="1" dirty="0"/>
          </a:p>
          <a:p>
            <a:pPr marL="914400" lvl="2" indent="0">
              <a:buNone/>
            </a:pPr>
            <a:r>
              <a:rPr lang="nl-NL" dirty="0" smtClean="0"/>
              <a:t>Nederlands			5.0	3.8	4.0</a:t>
            </a:r>
          </a:p>
          <a:p>
            <a:pPr marL="914400" lvl="2" indent="0">
              <a:buNone/>
            </a:pPr>
            <a:r>
              <a:rPr lang="nl-NL" dirty="0" smtClean="0"/>
              <a:t>Engels			7.4	7.0	7.0	</a:t>
            </a:r>
          </a:p>
          <a:p>
            <a:pPr marL="914400" lvl="2" indent="0">
              <a:buNone/>
            </a:pPr>
            <a:r>
              <a:rPr lang="nl-NL" dirty="0" smtClean="0"/>
              <a:t>Wiskunde			5.4	6.2	6.0</a:t>
            </a:r>
          </a:p>
          <a:p>
            <a:pPr marL="914400" lvl="2" indent="0">
              <a:buNone/>
            </a:pPr>
            <a:r>
              <a:rPr lang="nl-NL" dirty="0" smtClean="0"/>
              <a:t>Biologie			5.5	6.0	6.0</a:t>
            </a:r>
          </a:p>
          <a:p>
            <a:pPr marL="914400" lvl="2" indent="0">
              <a:buNone/>
            </a:pPr>
            <a:r>
              <a:rPr lang="nl-NL" dirty="0" smtClean="0"/>
              <a:t>Duits				5.6	5.7	6.0</a:t>
            </a:r>
          </a:p>
          <a:p>
            <a:pPr marL="914400" lvl="2" indent="0">
              <a:buNone/>
            </a:pPr>
            <a:r>
              <a:rPr lang="nl-NL" dirty="0" smtClean="0"/>
              <a:t>Geschiedenis		6.8	5.2	6.0</a:t>
            </a:r>
          </a:p>
          <a:p>
            <a:pPr marL="914400" lvl="2" indent="0">
              <a:buNone/>
            </a:pPr>
            <a:r>
              <a:rPr lang="nl-NL" dirty="0" smtClean="0"/>
              <a:t>Maatschappijleer		7.4		7.0					    gem. 5,65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11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voorbeeld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nl-NL" dirty="0" smtClean="0"/>
          </a:p>
          <a:p>
            <a:pPr marL="914400" lvl="2" indent="0">
              <a:buNone/>
            </a:pPr>
            <a:r>
              <a:rPr lang="nl-NL" dirty="0" smtClean="0"/>
              <a:t>			</a:t>
            </a:r>
            <a:r>
              <a:rPr lang="nl-NL" dirty="0" smtClean="0">
                <a:solidFill>
                  <a:schemeClr val="tx2"/>
                </a:solidFill>
              </a:rPr>
              <a:t>	</a:t>
            </a:r>
            <a:r>
              <a:rPr lang="nl-NL" b="1" dirty="0" smtClean="0"/>
              <a:t>se 	ce	eindcijfer</a:t>
            </a:r>
            <a:endParaRPr lang="nl-NL" b="1" dirty="0"/>
          </a:p>
          <a:p>
            <a:pPr marL="914400" lvl="2" indent="0">
              <a:buNone/>
            </a:pPr>
            <a:r>
              <a:rPr lang="nl-NL" dirty="0" smtClean="0"/>
              <a:t>Nederlands			5.0	</a:t>
            </a:r>
            <a:r>
              <a:rPr lang="nl-NL" dirty="0"/>
              <a:t>6</a:t>
            </a:r>
            <a:r>
              <a:rPr lang="nl-NL" dirty="0" smtClean="0"/>
              <a:t>.8	</a:t>
            </a:r>
            <a:r>
              <a:rPr lang="nl-NL" dirty="0"/>
              <a:t>6</a:t>
            </a:r>
            <a:r>
              <a:rPr lang="nl-NL" dirty="0" smtClean="0"/>
              <a:t>.0</a:t>
            </a:r>
          </a:p>
          <a:p>
            <a:pPr marL="914400" lvl="2" indent="0">
              <a:buNone/>
            </a:pPr>
            <a:r>
              <a:rPr lang="nl-NL" dirty="0" smtClean="0"/>
              <a:t>Engels		</a:t>
            </a:r>
            <a:r>
              <a:rPr lang="nl-NL" dirty="0"/>
              <a:t>	</a:t>
            </a:r>
            <a:r>
              <a:rPr lang="nl-NL" dirty="0" smtClean="0"/>
              <a:t>7.4	7.0	7.0</a:t>
            </a:r>
          </a:p>
          <a:p>
            <a:pPr marL="914400" lvl="2" indent="0">
              <a:buNone/>
            </a:pPr>
            <a:r>
              <a:rPr lang="nl-NL" dirty="0" smtClean="0"/>
              <a:t>Wiskunde			5.4	6.2	6.0</a:t>
            </a:r>
          </a:p>
          <a:p>
            <a:pPr marL="914400" lvl="2" indent="0">
              <a:buNone/>
            </a:pPr>
            <a:r>
              <a:rPr lang="nl-NL" dirty="0" smtClean="0"/>
              <a:t>Biologie			5.5	6.0	6.0</a:t>
            </a:r>
          </a:p>
          <a:p>
            <a:pPr marL="914400" lvl="2" indent="0">
              <a:buNone/>
            </a:pPr>
            <a:r>
              <a:rPr lang="nl-NL" dirty="0" smtClean="0"/>
              <a:t>Duits				5.6	5.9	6.0</a:t>
            </a:r>
          </a:p>
          <a:p>
            <a:pPr marL="914400" lvl="2" indent="0">
              <a:buNone/>
            </a:pPr>
            <a:r>
              <a:rPr lang="nl-NL" dirty="0" smtClean="0"/>
              <a:t>Geschiedenis		6.8	6.2	7.0</a:t>
            </a:r>
          </a:p>
          <a:p>
            <a:pPr marL="914400" lvl="2" indent="0">
              <a:buNone/>
            </a:pPr>
            <a:r>
              <a:rPr lang="nl-NL" dirty="0" smtClean="0"/>
              <a:t>Maatschappijleer		7.4		7.0					    gem. 6.4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51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Uitslag</a:t>
            </a:r>
            <a:endParaRPr lang="nl-NL" dirty="0"/>
          </a:p>
        </p:txBody>
      </p:sp>
      <p:sp>
        <p:nvSpPr>
          <p:cNvPr id="40961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Vmbo:   12 juni na 15.00 uur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Wie belt? </a:t>
            </a:r>
          </a:p>
          <a:p>
            <a:pPr marL="109728" indent="0" eaLnBrk="1" hangingPunct="1">
              <a:buNone/>
            </a:pPr>
            <a:r>
              <a:rPr lang="nl-NL" dirty="0" smtClean="0"/>
              <a:t>	geslaagd; mentor</a:t>
            </a:r>
          </a:p>
          <a:p>
            <a:pPr marL="109728" indent="0" eaLnBrk="1" hangingPunct="1">
              <a:buNone/>
            </a:pPr>
            <a:r>
              <a:rPr lang="nl-NL" dirty="0" smtClean="0"/>
              <a:t>	gezakt of herexamen: mentor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Uitreiking cijferlijsten</a:t>
            </a:r>
          </a:p>
          <a:p>
            <a:pPr lvl="1" eaLnBrk="1" hangingPunct="1"/>
            <a:r>
              <a:rPr lang="nl-NL" dirty="0" smtClean="0"/>
              <a:t>19.00 uur geslaagden</a:t>
            </a:r>
          </a:p>
          <a:p>
            <a:pPr lvl="1" eaLnBrk="1" hangingPunct="1"/>
            <a:r>
              <a:rPr lang="nl-NL" dirty="0" smtClean="0"/>
              <a:t>20.00 uur afgewezen kandidaten Vmbo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Herexamen</a:t>
            </a:r>
            <a:endParaRPr lang="nl-NL" dirty="0"/>
          </a:p>
        </p:txBody>
      </p:sp>
      <p:sp>
        <p:nvSpPr>
          <p:cNvPr id="4300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Wanneer?</a:t>
            </a:r>
          </a:p>
          <a:p>
            <a:pPr lvl="1" eaLnBrk="1" hangingPunct="1"/>
            <a:r>
              <a:rPr lang="nl-NL" dirty="0" smtClean="0"/>
              <a:t>Om te kunnen slagen</a:t>
            </a:r>
          </a:p>
          <a:p>
            <a:pPr lvl="1" eaLnBrk="1" hangingPunct="1"/>
            <a:r>
              <a:rPr lang="nl-NL" dirty="0" smtClean="0"/>
              <a:t>Herprofileren</a:t>
            </a:r>
          </a:p>
          <a:p>
            <a:pPr lvl="1" eaLnBrk="1" hangingPunct="1"/>
            <a:r>
              <a:rPr lang="nl-NL" dirty="0" smtClean="0"/>
              <a:t>Certificaten voor Vavo</a:t>
            </a:r>
          </a:p>
          <a:p>
            <a:pPr lvl="1" eaLnBrk="1" hangingPunct="1"/>
            <a:endParaRPr lang="nl-NL" dirty="0" smtClean="0"/>
          </a:p>
          <a:p>
            <a:pPr eaLnBrk="1" hangingPunct="1"/>
            <a:r>
              <a:rPr lang="nl-NL" dirty="0" smtClean="0"/>
              <a:t>Week 25 (17 t/m 20 juni)</a:t>
            </a:r>
          </a:p>
          <a:p>
            <a:pPr eaLnBrk="1" hangingPunct="1">
              <a:buNone/>
            </a:pPr>
            <a:r>
              <a:rPr lang="nl-NL" dirty="0" smtClean="0"/>
              <a:t>    Rooster uitgedeeld bij opgave herkansing</a:t>
            </a:r>
          </a:p>
          <a:p>
            <a:pPr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Uitslag: 28 juni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Diploma uitreiking</a:t>
            </a:r>
            <a:endParaRPr lang="nl-NL" dirty="0"/>
          </a:p>
        </p:txBody>
      </p:sp>
      <p:pic>
        <p:nvPicPr>
          <p:cNvPr id="45058" name="Picture 2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50" y="2197100"/>
            <a:ext cx="3717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220072" y="2348880"/>
            <a:ext cx="3466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latin typeface="+mn-lt"/>
              </a:rPr>
              <a:t>28 juni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latin typeface="+mn-lt"/>
              </a:rPr>
              <a:t>17.00 uur klas 4a en 4b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latin typeface="+mn-lt"/>
              </a:rPr>
              <a:t>20.00 uur klas 4c en 4d</a:t>
            </a:r>
            <a:endParaRPr lang="nl-NL" sz="2000" b="1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sz="3200" i="1" dirty="0" smtClean="0"/>
              <a:t>Ik zie op tegen het examen.</a:t>
            </a:r>
            <a:endParaRPr lang="nl-NL" sz="3200" i="1" dirty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222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Tips voor ouders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nl-NL" sz="3200" dirty="0" smtClean="0"/>
          </a:p>
          <a:p>
            <a:endParaRPr lang="nl-NL" sz="3200" dirty="0"/>
          </a:p>
          <a:p>
            <a:r>
              <a:rPr lang="nl-NL" sz="2800" dirty="0" smtClean="0"/>
              <a:t>In gesprek met je zoon of dochter</a:t>
            </a:r>
          </a:p>
          <a:p>
            <a:r>
              <a:rPr lang="nl-NL" sz="2800" dirty="0" smtClean="0"/>
              <a:t>Gezonde balans inspanning -  ontspanning</a:t>
            </a:r>
          </a:p>
          <a:p>
            <a:r>
              <a:rPr lang="nl-NL" sz="2800" dirty="0" smtClean="0"/>
              <a:t>Vertrouwen</a:t>
            </a:r>
          </a:p>
          <a:p>
            <a:r>
              <a:rPr lang="nl-NL" sz="2800" dirty="0" smtClean="0"/>
              <a:t>Uitlaatklep</a:t>
            </a:r>
          </a:p>
          <a:p>
            <a:r>
              <a:rPr lang="nl-NL" sz="2800" dirty="0" smtClean="0"/>
              <a:t>Op tijd komen</a:t>
            </a:r>
          </a:p>
          <a:p>
            <a:r>
              <a:rPr lang="nl-NL" sz="2800" dirty="0" smtClean="0"/>
              <a:t>Stimuleren, belonen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8411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Tip voor leerlingen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nl-NL" sz="3200" dirty="0" smtClean="0"/>
          </a:p>
          <a:p>
            <a:endParaRPr lang="nl-NL" sz="3200" dirty="0"/>
          </a:p>
          <a:p>
            <a:r>
              <a:rPr lang="nl-NL" sz="2800" dirty="0" smtClean="0"/>
              <a:t>Maak een planning en houdt je er ook aan</a:t>
            </a:r>
          </a:p>
          <a:p>
            <a:r>
              <a:rPr lang="nl-NL" sz="2800" dirty="0" smtClean="0"/>
              <a:t>Gezonde balans inspanning -  ontspanning</a:t>
            </a:r>
          </a:p>
          <a:p>
            <a:r>
              <a:rPr lang="nl-NL" sz="2800" dirty="0" smtClean="0"/>
              <a:t>Zet je bijbaan op een laag pitje!</a:t>
            </a:r>
          </a:p>
          <a:p>
            <a:endParaRPr lang="nl-NL" sz="2800" dirty="0" smtClean="0"/>
          </a:p>
          <a:p>
            <a:r>
              <a:rPr lang="nl-NL" sz="2800" dirty="0" smtClean="0"/>
              <a:t>App: mijneindexamen.nl</a:t>
            </a:r>
          </a:p>
          <a:p>
            <a:pPr marL="109728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3628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verheug mij op LSD(17/4) en gala (22/5) ?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A9577-5977-4E62-8403-8B3465BE17CC}" type="datetime1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5F656-F0B3-4EFC-9FBF-63E32A09A5BC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087584"/>
            <a:ext cx="2497832" cy="23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90799"/>
            <a:ext cx="7858800" cy="4136400"/>
          </a:xfrm>
        </p:spPr>
        <p:txBody>
          <a:bodyPr/>
          <a:lstStyle/>
          <a:p>
            <a:r>
              <a:rPr lang="nl-NL" dirty="0" smtClean="0"/>
              <a:t>Inleveren boeken en kluissleutel: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21 juni tussen 10.30 en 11.30 uur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Stationslaan!!!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A9577-5977-4E62-8403-8B3465BE17CC}" type="datetime1">
              <a:rPr lang="nl-NL" smtClean="0"/>
              <a:pPr>
                <a:defRPr/>
              </a:pPr>
              <a:t>27-3-2019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5F656-F0B3-4EFC-9FBF-63E32A09A5BC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16" y="3573016"/>
            <a:ext cx="1952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6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  Examens voorbij </a:t>
            </a:r>
            <a:endParaRPr lang="nl-NL" sz="4400" dirty="0"/>
          </a:p>
        </p:txBody>
      </p:sp>
      <p:pic>
        <p:nvPicPr>
          <p:cNvPr id="4" name="Picture 5" descr="03051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95876" y="1990725"/>
            <a:ext cx="292372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4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O</a:t>
            </a:r>
            <a:r>
              <a:rPr lang="nl-NL" dirty="0" smtClean="0"/>
              <a:t>nderwerpen</a:t>
            </a:r>
            <a:endParaRPr lang="nl-NL" dirty="0"/>
          </a:p>
        </p:txBody>
      </p:sp>
      <p:sp>
        <p:nvSpPr>
          <p:cNvPr id="1638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nl-NL" dirty="0" smtClean="0"/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Afronding schoolexamen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Examentraining; eindsprint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Centraal examen</a:t>
            </a:r>
          </a:p>
          <a:p>
            <a:pPr eaLnBrk="1" hangingPunct="1"/>
            <a:r>
              <a:rPr lang="nl-NL" dirty="0" smtClean="0"/>
              <a:t>Uitslag</a:t>
            </a:r>
          </a:p>
          <a:p>
            <a:pPr eaLnBrk="1" hangingPunct="1"/>
            <a:r>
              <a:rPr lang="nl-NL" dirty="0" smtClean="0"/>
              <a:t>Herexamen</a:t>
            </a:r>
          </a:p>
          <a:p>
            <a:pPr eaLnBrk="1" hangingPunct="1"/>
            <a:r>
              <a:rPr lang="nl-NL" dirty="0" smtClean="0"/>
              <a:t>Diploma uitreiking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Keuze voor “eindsprint” bij mentor (informatiemateriaal)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lvl="1" eaLnBrk="1" hangingPunct="1">
              <a:buFont typeface="Verdana" pitchFamily="34" charset="0"/>
              <a:buNone/>
            </a:pPr>
            <a:endParaRPr lang="nl-N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  Afronding schoolexamen</a:t>
            </a:r>
            <a:endParaRPr lang="nl-NL" dirty="0"/>
          </a:p>
        </p:txBody>
      </p:sp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Toetsweek (1 t/m 9 april)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10 april inhaalmogelijkheid toetsen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a</a:t>
            </a:r>
            <a:r>
              <a:rPr lang="nl-NL" dirty="0" smtClean="0"/>
              <a:t>ttent zijn op laatste inhaalwerk!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16 april: uitreiken akkoordverklaringen</a:t>
            </a:r>
          </a:p>
          <a:p>
            <a:pPr eaLnBrk="1" hangingPunct="1"/>
            <a:r>
              <a:rPr lang="nl-NL" dirty="0" smtClean="0"/>
              <a:t>17 april: inleveren ondertekende akkoordverklaringen (voor 12.00 uur!)</a:t>
            </a:r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se afronden voordat je ingeschreven wordt voor het ce!!</a:t>
            </a:r>
          </a:p>
          <a:p>
            <a:pPr eaLnBrk="1" hangingPunct="1"/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25796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Afronden se cijfer (op 1 decimaal)</a:t>
            </a:r>
            <a:endParaRPr lang="nl-NL" dirty="0"/>
          </a:p>
        </p:txBody>
      </p:sp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8229600" cy="4525963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5,45   wordt  5,5</a:t>
            </a:r>
          </a:p>
          <a:p>
            <a:pPr eaLnBrk="1" hangingPunct="1"/>
            <a:r>
              <a:rPr lang="nl-NL" dirty="0" smtClean="0"/>
              <a:t>5,54   wordt  5,5</a:t>
            </a:r>
          </a:p>
          <a:p>
            <a:pPr eaLnBrk="1" hangingPunct="1"/>
            <a:r>
              <a:rPr lang="nl-NL" dirty="0" smtClean="0"/>
              <a:t>5,56   wordt  5,6</a:t>
            </a:r>
          </a:p>
          <a:p>
            <a:pPr eaLnBrk="1" hangingPunct="1"/>
            <a:r>
              <a:rPr lang="nl-NL" dirty="0" smtClean="0"/>
              <a:t>5,449 wordt  5,4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Technologie en Toepassing-&gt; schoolexamen (afgerond cijfer)</a:t>
            </a:r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marL="109728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sz="3200" i="1" dirty="0" smtClean="0"/>
              <a:t>Ik vind het moeilijk om te beginnen met studeren.</a:t>
            </a:r>
            <a:endParaRPr lang="nl-NL" sz="3200" i="1" dirty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8294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Examentraining Eindsprint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Waarom?</a:t>
            </a:r>
          </a:p>
          <a:p>
            <a:pPr lvl="1"/>
            <a:r>
              <a:rPr lang="nl-NL" dirty="0" smtClean="0"/>
              <a:t>Op een andere manier de stof door</a:t>
            </a:r>
          </a:p>
          <a:p>
            <a:pPr lvl="1"/>
            <a:r>
              <a:rPr lang="nl-NL" dirty="0" smtClean="0"/>
              <a:t>Uitleg/oefenen zwakkere onderdelen</a:t>
            </a:r>
          </a:p>
          <a:p>
            <a:pPr lvl="1"/>
            <a:r>
              <a:rPr lang="nl-NL" dirty="0" smtClean="0"/>
              <a:t>Puntjes op de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227820" cy="246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4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1268760"/>
            <a:ext cx="7858800" cy="485844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Algemene module: plannen</a:t>
            </a:r>
          </a:p>
          <a:p>
            <a:r>
              <a:rPr lang="nl-NL" dirty="0" smtClean="0"/>
              <a:t>Vakmodules</a:t>
            </a:r>
            <a:r>
              <a:rPr lang="nl-NL" dirty="0"/>
              <a:t> </a:t>
            </a:r>
            <a:r>
              <a:rPr lang="nl-NL" dirty="0" smtClean="0"/>
              <a:t>per thema</a:t>
            </a:r>
          </a:p>
          <a:p>
            <a:r>
              <a:rPr lang="nl-NL" dirty="0" smtClean="0"/>
              <a:t>Leerling kiest minimaal 5 (meer mag) modules (rooster)</a:t>
            </a:r>
          </a:p>
          <a:p>
            <a:r>
              <a:rPr lang="nl-NL" dirty="0" smtClean="0"/>
              <a:t>Proefexamen (vak naar keuze) </a:t>
            </a:r>
          </a:p>
          <a:p>
            <a:r>
              <a:rPr lang="nl-NL" dirty="0" smtClean="0"/>
              <a:t>Keuze invullen op keuzeblad</a:t>
            </a:r>
          </a:p>
          <a:p>
            <a:pPr marL="0" indent="0">
              <a:buNone/>
            </a:pPr>
            <a:r>
              <a:rPr lang="nl-NL" dirty="0" smtClean="0"/>
              <a:t>     </a:t>
            </a:r>
            <a:r>
              <a:rPr lang="nl-NL" b="1" i="1" dirty="0" smtClean="0"/>
              <a:t>keuze maken bij mentor; vanavond inleveren</a:t>
            </a:r>
          </a:p>
          <a:p>
            <a:r>
              <a:rPr lang="nl-NL" dirty="0" smtClean="0"/>
              <a:t>Rooster wordt uitgereikt in week 15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53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930_ubbo_multimedia_powerpoint">
  <a:themeElements>
    <a:clrScheme name="Ubbo Emmius">
      <a:dk1>
        <a:sysClr val="windowText" lastClr="000000"/>
      </a:dk1>
      <a:lt1>
        <a:srgbClr val="FFFFFF"/>
      </a:lt1>
      <a:dk2>
        <a:srgbClr val="213582"/>
      </a:dk2>
      <a:lt2>
        <a:srgbClr val="FFFFFF"/>
      </a:lt2>
      <a:accent1>
        <a:srgbClr val="000000"/>
      </a:accent1>
      <a:accent2>
        <a:srgbClr val="F39100"/>
      </a:accent2>
      <a:accent3>
        <a:srgbClr val="009236"/>
      </a:accent3>
      <a:accent4>
        <a:srgbClr val="FFE500"/>
      </a:accent4>
      <a:accent5>
        <a:srgbClr val="E50040"/>
      </a:accent5>
      <a:accent6>
        <a:srgbClr val="B94794"/>
      </a:accent6>
      <a:hlink>
        <a:srgbClr val="F39100"/>
      </a:hlink>
      <a:folHlink>
        <a:srgbClr val="FFBF61"/>
      </a:folHlink>
    </a:clrScheme>
    <a:fontScheme name="Ubbo Emmi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0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1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2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3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4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5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6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7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8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19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0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1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2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3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4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5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6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7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8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29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3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30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31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4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5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6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7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8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ppt/theme/themeOverride9.xml><?xml version="1.0" encoding="utf-8"?>
<a:themeOverride xmlns:a="http://schemas.openxmlformats.org/drawingml/2006/main">
  <a:clrScheme name="Ubbo Emmius">
    <a:dk1>
      <a:sysClr val="windowText" lastClr="000000"/>
    </a:dk1>
    <a:lt1>
      <a:srgbClr val="FFFFFF"/>
    </a:lt1>
    <a:dk2>
      <a:srgbClr val="213582"/>
    </a:dk2>
    <a:lt2>
      <a:srgbClr val="FFFFFF"/>
    </a:lt2>
    <a:accent1>
      <a:srgbClr val="000000"/>
    </a:accent1>
    <a:accent2>
      <a:srgbClr val="F39100"/>
    </a:accent2>
    <a:accent3>
      <a:srgbClr val="009236"/>
    </a:accent3>
    <a:accent4>
      <a:srgbClr val="FFE500"/>
    </a:accent4>
    <a:accent5>
      <a:srgbClr val="E50040"/>
    </a:accent5>
    <a:accent6>
      <a:srgbClr val="B94794"/>
    </a:accent6>
    <a:hlink>
      <a:srgbClr val="F39100"/>
    </a:hlink>
    <a:folHlink>
      <a:srgbClr val="FFBF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597</Words>
  <Application>Microsoft Office PowerPoint</Application>
  <PresentationFormat>Diavoorstelling (4:3)</PresentationFormat>
  <Paragraphs>275</Paragraphs>
  <Slides>34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Verdana</vt:lpstr>
      <vt:lpstr>Wingdings 3</vt:lpstr>
      <vt:lpstr>20140930_ubbo_multimedia_powerpoint</vt:lpstr>
      <vt:lpstr> Welkom!   Informatieavond examentraining en centraal examen </vt:lpstr>
      <vt:lpstr>Informatie examentraining  en eindexamen</vt:lpstr>
      <vt:lpstr>Stelling 1</vt:lpstr>
      <vt:lpstr>Onderwerpen</vt:lpstr>
      <vt:lpstr>   Afronding schoolexamen</vt:lpstr>
      <vt:lpstr>Afronden se cijfer (op 1 decimaal)</vt:lpstr>
      <vt:lpstr>Stelling 2</vt:lpstr>
      <vt:lpstr>Examentraining Eindsprint</vt:lpstr>
      <vt:lpstr>Hoe?</vt:lpstr>
      <vt:lpstr>PowerPoint-presentatie</vt:lpstr>
      <vt:lpstr>Stelling 3</vt:lpstr>
      <vt:lpstr>Centraal examen</vt:lpstr>
      <vt:lpstr>Openen en sluiten</vt:lpstr>
      <vt:lpstr>Wat mag wel en wat mag niet!</vt:lpstr>
      <vt:lpstr>Belangrijke zaken</vt:lpstr>
      <vt:lpstr>PowerPoint-presentatie</vt:lpstr>
      <vt:lpstr>Hulpmiddelen</vt:lpstr>
      <vt:lpstr>PowerPoint-presentatie</vt:lpstr>
      <vt:lpstr>PowerPoint-presentatie</vt:lpstr>
      <vt:lpstr>Afronden eindcijfer</vt:lpstr>
      <vt:lpstr>Examenrooster; op de koelkast!!</vt:lpstr>
      <vt:lpstr>       Slaag/zak regeling</vt:lpstr>
      <vt:lpstr>voorbeeld</vt:lpstr>
      <vt:lpstr>voorbeeld</vt:lpstr>
      <vt:lpstr>voorbeeld</vt:lpstr>
      <vt:lpstr>voorbeeld</vt:lpstr>
      <vt:lpstr>Uitslag</vt:lpstr>
      <vt:lpstr>Herexamen</vt:lpstr>
      <vt:lpstr>Diploma uitreiking</vt:lpstr>
      <vt:lpstr>Tips voor ouders</vt:lpstr>
      <vt:lpstr>Tip voor leerlingen</vt:lpstr>
      <vt:lpstr>Stelling 4</vt:lpstr>
      <vt:lpstr>PowerPoint-presentatie</vt:lpstr>
      <vt:lpstr>  Examens voorbij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Alserda</dc:creator>
  <cp:lastModifiedBy>Tjitske Alserda</cp:lastModifiedBy>
  <cp:revision>240</cp:revision>
  <cp:lastPrinted>2019-03-27T17:07:05Z</cp:lastPrinted>
  <dcterms:created xsi:type="dcterms:W3CDTF">2010-03-22T13:16:37Z</dcterms:created>
  <dcterms:modified xsi:type="dcterms:W3CDTF">2019-03-27T19:48:11Z</dcterms:modified>
</cp:coreProperties>
</file>